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8" r:id="rId6"/>
    <p:sldMasterId id="2147483678" r:id="rId7"/>
    <p:sldMasterId id="2147483688" r:id="rId8"/>
    <p:sldMasterId id="2147483706" r:id="rId9"/>
    <p:sldMasterId id="2147483708" r:id="rId10"/>
    <p:sldMasterId id="2147483714" r:id="rId11"/>
    <p:sldMasterId id="2147483716" r:id="rId12"/>
    <p:sldMasterId id="2147483722" r:id="rId13"/>
    <p:sldMasterId id="2147483735" r:id="rId14"/>
  </p:sldMasterIdLst>
  <p:notesMasterIdLst>
    <p:notesMasterId r:id="rId77"/>
  </p:notesMasterIdLst>
  <p:sldIdLst>
    <p:sldId id="4206" r:id="rId15"/>
    <p:sldId id="257" r:id="rId16"/>
    <p:sldId id="355" r:id="rId17"/>
    <p:sldId id="356" r:id="rId18"/>
    <p:sldId id="354" r:id="rId19"/>
    <p:sldId id="290" r:id="rId20"/>
    <p:sldId id="297" r:id="rId21"/>
    <p:sldId id="320" r:id="rId22"/>
    <p:sldId id="338" r:id="rId23"/>
    <p:sldId id="315" r:id="rId24"/>
    <p:sldId id="339" r:id="rId25"/>
    <p:sldId id="342" r:id="rId26"/>
    <p:sldId id="343" r:id="rId27"/>
    <p:sldId id="344" r:id="rId28"/>
    <p:sldId id="350" r:id="rId29"/>
    <p:sldId id="357" r:id="rId30"/>
    <p:sldId id="348" r:id="rId31"/>
    <p:sldId id="4207" r:id="rId32"/>
    <p:sldId id="4208" r:id="rId33"/>
    <p:sldId id="260" r:id="rId34"/>
    <p:sldId id="261" r:id="rId35"/>
    <p:sldId id="651" r:id="rId36"/>
    <p:sldId id="614" r:id="rId37"/>
    <p:sldId id="616" r:id="rId38"/>
    <p:sldId id="631" r:id="rId39"/>
    <p:sldId id="632" r:id="rId40"/>
    <p:sldId id="642" r:id="rId41"/>
    <p:sldId id="633" r:id="rId42"/>
    <p:sldId id="621" r:id="rId43"/>
    <p:sldId id="617" r:id="rId44"/>
    <p:sldId id="652" r:id="rId45"/>
    <p:sldId id="262" r:id="rId46"/>
    <p:sldId id="647" r:id="rId47"/>
    <p:sldId id="649" r:id="rId48"/>
    <p:sldId id="650" r:id="rId49"/>
    <p:sldId id="4209" r:id="rId50"/>
    <p:sldId id="1265" r:id="rId51"/>
    <p:sldId id="1210" r:id="rId52"/>
    <p:sldId id="1267" r:id="rId53"/>
    <p:sldId id="1212" r:id="rId54"/>
    <p:sldId id="1227" r:id="rId55"/>
    <p:sldId id="1228" r:id="rId56"/>
    <p:sldId id="1215" r:id="rId57"/>
    <p:sldId id="1226" r:id="rId58"/>
    <p:sldId id="1270" r:id="rId59"/>
    <p:sldId id="1271" r:id="rId60"/>
    <p:sldId id="1272" r:id="rId61"/>
    <p:sldId id="1273" r:id="rId62"/>
    <p:sldId id="1258" r:id="rId63"/>
    <p:sldId id="1221" r:id="rId64"/>
    <p:sldId id="2076137093" r:id="rId65"/>
    <p:sldId id="2076137083" r:id="rId66"/>
    <p:sldId id="4516" r:id="rId67"/>
    <p:sldId id="1657" r:id="rId68"/>
    <p:sldId id="2076137088" r:id="rId69"/>
    <p:sldId id="2076137089" r:id="rId70"/>
    <p:sldId id="2076137090" r:id="rId71"/>
    <p:sldId id="4517" r:id="rId72"/>
    <p:sldId id="2076137092" r:id="rId73"/>
    <p:sldId id="2076137094" r:id="rId74"/>
    <p:sldId id="4204" r:id="rId75"/>
    <p:sldId id="2076137095"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7.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47.xml"/><Relationship Id="rId82" Type="http://schemas.microsoft.com/office/2016/11/relationships/changesInfo" Target="changesInfos/changesInfo1.xml"/><Relationship Id="rId19" Type="http://schemas.openxmlformats.org/officeDocument/2006/relationships/slide" Target="slides/slide5.xml"/><Relationship Id="rId14" Type="http://schemas.openxmlformats.org/officeDocument/2006/relationships/slideMaster" Target="slideMasters/slideMaster10.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6.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3.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wenstein, Zachary" userId="8dd9cddf-5644-46c6-b5f2-ce4559dc42b9" providerId="ADAL" clId="{6FC5FA4A-BDFE-4BDD-A4A0-946F257B9367}"/>
    <pc:docChg chg="addSld delSld modSld delMainMaster">
      <pc:chgData name="Lowenstein, Zachary" userId="8dd9cddf-5644-46c6-b5f2-ce4559dc42b9" providerId="ADAL" clId="{6FC5FA4A-BDFE-4BDD-A4A0-946F257B9367}" dt="2023-12-06T13:15:43.176" v="16"/>
      <pc:docMkLst>
        <pc:docMk/>
      </pc:docMkLst>
      <pc:sldChg chg="add del">
        <pc:chgData name="Lowenstein, Zachary" userId="8dd9cddf-5644-46c6-b5f2-ce4559dc42b9" providerId="ADAL" clId="{6FC5FA4A-BDFE-4BDD-A4A0-946F257B9367}" dt="2023-12-06T13:15:43.176" v="16"/>
        <pc:sldMkLst>
          <pc:docMk/>
          <pc:sldMk cId="3343254584" sldId="257"/>
        </pc:sldMkLst>
      </pc:sldChg>
      <pc:sldChg chg="add del">
        <pc:chgData name="Lowenstein, Zachary" userId="8dd9cddf-5644-46c6-b5f2-ce4559dc42b9" providerId="ADAL" clId="{6FC5FA4A-BDFE-4BDD-A4A0-946F257B9367}" dt="2023-12-06T13:15:43.176" v="16"/>
        <pc:sldMkLst>
          <pc:docMk/>
          <pc:sldMk cId="588023288" sldId="290"/>
        </pc:sldMkLst>
      </pc:sldChg>
      <pc:sldChg chg="add del">
        <pc:chgData name="Lowenstein, Zachary" userId="8dd9cddf-5644-46c6-b5f2-ce4559dc42b9" providerId="ADAL" clId="{6FC5FA4A-BDFE-4BDD-A4A0-946F257B9367}" dt="2023-12-06T13:15:43.176" v="16"/>
        <pc:sldMkLst>
          <pc:docMk/>
          <pc:sldMk cId="1581254264" sldId="297"/>
        </pc:sldMkLst>
      </pc:sldChg>
      <pc:sldChg chg="add del">
        <pc:chgData name="Lowenstein, Zachary" userId="8dd9cddf-5644-46c6-b5f2-ce4559dc42b9" providerId="ADAL" clId="{6FC5FA4A-BDFE-4BDD-A4A0-946F257B9367}" dt="2023-12-06T13:15:43.176" v="16"/>
        <pc:sldMkLst>
          <pc:docMk/>
          <pc:sldMk cId="20566190" sldId="315"/>
        </pc:sldMkLst>
      </pc:sldChg>
      <pc:sldChg chg="add del">
        <pc:chgData name="Lowenstein, Zachary" userId="8dd9cddf-5644-46c6-b5f2-ce4559dc42b9" providerId="ADAL" clId="{6FC5FA4A-BDFE-4BDD-A4A0-946F257B9367}" dt="2023-12-06T13:15:43.176" v="16"/>
        <pc:sldMkLst>
          <pc:docMk/>
          <pc:sldMk cId="1333260605" sldId="320"/>
        </pc:sldMkLst>
      </pc:sldChg>
      <pc:sldChg chg="add del">
        <pc:chgData name="Lowenstein, Zachary" userId="8dd9cddf-5644-46c6-b5f2-ce4559dc42b9" providerId="ADAL" clId="{6FC5FA4A-BDFE-4BDD-A4A0-946F257B9367}" dt="2023-12-06T13:15:43.176" v="16"/>
        <pc:sldMkLst>
          <pc:docMk/>
          <pc:sldMk cId="3021253148" sldId="338"/>
        </pc:sldMkLst>
      </pc:sldChg>
      <pc:sldChg chg="add del">
        <pc:chgData name="Lowenstein, Zachary" userId="8dd9cddf-5644-46c6-b5f2-ce4559dc42b9" providerId="ADAL" clId="{6FC5FA4A-BDFE-4BDD-A4A0-946F257B9367}" dt="2023-12-06T13:15:43.176" v="16"/>
        <pc:sldMkLst>
          <pc:docMk/>
          <pc:sldMk cId="2456599588" sldId="339"/>
        </pc:sldMkLst>
      </pc:sldChg>
      <pc:sldChg chg="add del">
        <pc:chgData name="Lowenstein, Zachary" userId="8dd9cddf-5644-46c6-b5f2-ce4559dc42b9" providerId="ADAL" clId="{6FC5FA4A-BDFE-4BDD-A4A0-946F257B9367}" dt="2023-12-06T13:15:43.176" v="16"/>
        <pc:sldMkLst>
          <pc:docMk/>
          <pc:sldMk cId="1080374952" sldId="342"/>
        </pc:sldMkLst>
      </pc:sldChg>
      <pc:sldChg chg="add del">
        <pc:chgData name="Lowenstein, Zachary" userId="8dd9cddf-5644-46c6-b5f2-ce4559dc42b9" providerId="ADAL" clId="{6FC5FA4A-BDFE-4BDD-A4A0-946F257B9367}" dt="2023-12-06T13:15:43.176" v="16"/>
        <pc:sldMkLst>
          <pc:docMk/>
          <pc:sldMk cId="500207802" sldId="343"/>
        </pc:sldMkLst>
      </pc:sldChg>
      <pc:sldChg chg="add del">
        <pc:chgData name="Lowenstein, Zachary" userId="8dd9cddf-5644-46c6-b5f2-ce4559dc42b9" providerId="ADAL" clId="{6FC5FA4A-BDFE-4BDD-A4A0-946F257B9367}" dt="2023-12-06T13:15:43.176" v="16"/>
        <pc:sldMkLst>
          <pc:docMk/>
          <pc:sldMk cId="533623902" sldId="344"/>
        </pc:sldMkLst>
      </pc:sldChg>
      <pc:sldChg chg="add del">
        <pc:chgData name="Lowenstein, Zachary" userId="8dd9cddf-5644-46c6-b5f2-ce4559dc42b9" providerId="ADAL" clId="{6FC5FA4A-BDFE-4BDD-A4A0-946F257B9367}" dt="2023-12-06T13:15:43.176" v="16"/>
        <pc:sldMkLst>
          <pc:docMk/>
          <pc:sldMk cId="1924481797" sldId="348"/>
        </pc:sldMkLst>
      </pc:sldChg>
      <pc:sldChg chg="add del">
        <pc:chgData name="Lowenstein, Zachary" userId="8dd9cddf-5644-46c6-b5f2-ce4559dc42b9" providerId="ADAL" clId="{6FC5FA4A-BDFE-4BDD-A4A0-946F257B9367}" dt="2023-12-06T13:15:43.176" v="16"/>
        <pc:sldMkLst>
          <pc:docMk/>
          <pc:sldMk cId="166797243" sldId="350"/>
        </pc:sldMkLst>
      </pc:sldChg>
      <pc:sldChg chg="add del">
        <pc:chgData name="Lowenstein, Zachary" userId="8dd9cddf-5644-46c6-b5f2-ce4559dc42b9" providerId="ADAL" clId="{6FC5FA4A-BDFE-4BDD-A4A0-946F257B9367}" dt="2023-12-06T13:15:43.176" v="16"/>
        <pc:sldMkLst>
          <pc:docMk/>
          <pc:sldMk cId="1866811292" sldId="354"/>
        </pc:sldMkLst>
      </pc:sldChg>
      <pc:sldChg chg="add del">
        <pc:chgData name="Lowenstein, Zachary" userId="8dd9cddf-5644-46c6-b5f2-ce4559dc42b9" providerId="ADAL" clId="{6FC5FA4A-BDFE-4BDD-A4A0-946F257B9367}" dt="2023-12-06T13:15:43.176" v="16"/>
        <pc:sldMkLst>
          <pc:docMk/>
          <pc:sldMk cId="2653302284" sldId="355"/>
        </pc:sldMkLst>
      </pc:sldChg>
      <pc:sldChg chg="add del">
        <pc:chgData name="Lowenstein, Zachary" userId="8dd9cddf-5644-46c6-b5f2-ce4559dc42b9" providerId="ADAL" clId="{6FC5FA4A-BDFE-4BDD-A4A0-946F257B9367}" dt="2023-12-06T13:15:43.176" v="16"/>
        <pc:sldMkLst>
          <pc:docMk/>
          <pc:sldMk cId="3853760858" sldId="356"/>
        </pc:sldMkLst>
      </pc:sldChg>
      <pc:sldChg chg="addSp delSp add del setBg delDesignElem">
        <pc:chgData name="Lowenstein, Zachary" userId="8dd9cddf-5644-46c6-b5f2-ce4559dc42b9" providerId="ADAL" clId="{6FC5FA4A-BDFE-4BDD-A4A0-946F257B9367}" dt="2023-12-06T13:15:43.176" v="16"/>
        <pc:sldMkLst>
          <pc:docMk/>
          <pc:sldMk cId="2294556085" sldId="357"/>
        </pc:sldMkLst>
        <pc:spChg chg="add del">
          <ac:chgData name="Lowenstein, Zachary" userId="8dd9cddf-5644-46c6-b5f2-ce4559dc42b9" providerId="ADAL" clId="{6FC5FA4A-BDFE-4BDD-A4A0-946F257B9367}" dt="2023-12-06T13:15:43.176" v="16"/>
          <ac:spMkLst>
            <pc:docMk/>
            <pc:sldMk cId="2294556085" sldId="357"/>
            <ac:spMk id="11" creationId="{0E3596DD-156A-473E-9BB3-C6A29F7574E9}"/>
          </ac:spMkLst>
        </pc:spChg>
        <pc:spChg chg="add del">
          <ac:chgData name="Lowenstein, Zachary" userId="8dd9cddf-5644-46c6-b5f2-ce4559dc42b9" providerId="ADAL" clId="{6FC5FA4A-BDFE-4BDD-A4A0-946F257B9367}" dt="2023-12-06T13:15:43.176" v="16"/>
          <ac:spMkLst>
            <pc:docMk/>
            <pc:sldMk cId="2294556085" sldId="357"/>
            <ac:spMk id="13" creationId="{2C46C4D6-C474-4E92-B52E-944C1118F7B6}"/>
          </ac:spMkLst>
        </pc:spChg>
      </pc:sldChg>
      <pc:sldMasterChg chg="del delSldLayout">
        <pc:chgData name="Lowenstein, Zachary" userId="8dd9cddf-5644-46c6-b5f2-ce4559dc42b9" providerId="ADAL" clId="{6FC5FA4A-BDFE-4BDD-A4A0-946F257B9367}" dt="2023-12-06T13:15:26.293" v="13" actId="47"/>
        <pc:sldMasterMkLst>
          <pc:docMk/>
          <pc:sldMasterMk cId="1001124361" sldId="2147483661"/>
        </pc:sldMasterMkLst>
        <pc:sldLayoutChg chg="del">
          <pc:chgData name="Lowenstein, Zachary" userId="8dd9cddf-5644-46c6-b5f2-ce4559dc42b9" providerId="ADAL" clId="{6FC5FA4A-BDFE-4BDD-A4A0-946F257B9367}" dt="2023-12-06T13:15:26.293" v="13" actId="47"/>
          <pc:sldLayoutMkLst>
            <pc:docMk/>
            <pc:sldMasterMk cId="1001124361" sldId="2147483661"/>
            <pc:sldLayoutMk cId="1621275151" sldId="2147483662"/>
          </pc:sldLayoutMkLst>
        </pc:sldLayoutChg>
        <pc:sldLayoutChg chg="del">
          <pc:chgData name="Lowenstein, Zachary" userId="8dd9cddf-5644-46c6-b5f2-ce4559dc42b9" providerId="ADAL" clId="{6FC5FA4A-BDFE-4BDD-A4A0-946F257B9367}" dt="2023-12-06T13:15:26.293" v="13" actId="47"/>
          <pc:sldLayoutMkLst>
            <pc:docMk/>
            <pc:sldMasterMk cId="1001124361" sldId="2147483661"/>
            <pc:sldLayoutMk cId="2931265139" sldId="2147483663"/>
          </pc:sldLayoutMkLst>
        </pc:sldLayoutChg>
        <pc:sldLayoutChg chg="del">
          <pc:chgData name="Lowenstein, Zachary" userId="8dd9cddf-5644-46c6-b5f2-ce4559dc42b9" providerId="ADAL" clId="{6FC5FA4A-BDFE-4BDD-A4A0-946F257B9367}" dt="2023-12-06T13:15:26.293" v="13" actId="47"/>
          <pc:sldLayoutMkLst>
            <pc:docMk/>
            <pc:sldMasterMk cId="1001124361" sldId="2147483661"/>
            <pc:sldLayoutMk cId="2674605047" sldId="2147483664"/>
          </pc:sldLayoutMkLst>
        </pc:sldLayoutChg>
        <pc:sldLayoutChg chg="del">
          <pc:chgData name="Lowenstein, Zachary" userId="8dd9cddf-5644-46c6-b5f2-ce4559dc42b9" providerId="ADAL" clId="{6FC5FA4A-BDFE-4BDD-A4A0-946F257B9367}" dt="2023-12-06T13:15:26.293" v="13" actId="47"/>
          <pc:sldLayoutMkLst>
            <pc:docMk/>
            <pc:sldMasterMk cId="1001124361" sldId="2147483661"/>
            <pc:sldLayoutMk cId="3864032814" sldId="2147483665"/>
          </pc:sldLayoutMkLst>
        </pc:sldLayoutChg>
        <pc:sldLayoutChg chg="del">
          <pc:chgData name="Lowenstein, Zachary" userId="8dd9cddf-5644-46c6-b5f2-ce4559dc42b9" providerId="ADAL" clId="{6FC5FA4A-BDFE-4BDD-A4A0-946F257B9367}" dt="2023-12-06T13:15:26.293" v="13" actId="47"/>
          <pc:sldLayoutMkLst>
            <pc:docMk/>
            <pc:sldMasterMk cId="1001124361" sldId="2147483661"/>
            <pc:sldLayoutMk cId="3106846082" sldId="2147483666"/>
          </pc:sldLayoutMkLst>
        </pc:sldLayoutChg>
        <pc:sldLayoutChg chg="del">
          <pc:chgData name="Lowenstein, Zachary" userId="8dd9cddf-5644-46c6-b5f2-ce4559dc42b9" providerId="ADAL" clId="{6FC5FA4A-BDFE-4BDD-A4A0-946F257B9367}" dt="2023-12-06T13:15:26.293" v="13" actId="47"/>
          <pc:sldLayoutMkLst>
            <pc:docMk/>
            <pc:sldMasterMk cId="1001124361" sldId="2147483661"/>
            <pc:sldLayoutMk cId="3319818548" sldId="2147483667"/>
          </pc:sldLayoutMkLst>
        </pc:sldLayoutChg>
      </pc:sldMasterChg>
    </pc:docChg>
  </pc:docChgLst>
  <pc:docChgLst>
    <pc:chgData name="Heather Ah San" userId="e6103f61-f6cd-4b3c-8ee2-90bd81818300" providerId="ADAL" clId="{362D353E-F2FF-4910-AC43-17E3EBCF1154}"/>
    <pc:docChg chg="undo custSel addSld delSld modSld sldOrd">
      <pc:chgData name="Heather Ah San" userId="e6103f61-f6cd-4b3c-8ee2-90bd81818300" providerId="ADAL" clId="{362D353E-F2FF-4910-AC43-17E3EBCF1154}" dt="2023-12-05T01:09:22.684" v="122" actId="113"/>
      <pc:docMkLst>
        <pc:docMk/>
      </pc:docMkLst>
      <pc:sldChg chg="add del">
        <pc:chgData name="Heather Ah San" userId="e6103f61-f6cd-4b3c-8ee2-90bd81818300" providerId="ADAL" clId="{362D353E-F2FF-4910-AC43-17E3EBCF1154}" dt="2023-12-05T00:58:47.151" v="1"/>
        <pc:sldMkLst>
          <pc:docMk/>
          <pc:sldMk cId="3343254584" sldId="257"/>
        </pc:sldMkLst>
      </pc:sldChg>
      <pc:sldChg chg="add del">
        <pc:chgData name="Heather Ah San" userId="e6103f61-f6cd-4b3c-8ee2-90bd81818300" providerId="ADAL" clId="{362D353E-F2FF-4910-AC43-17E3EBCF1154}" dt="2023-12-05T01:01:07.177" v="9"/>
        <pc:sldMkLst>
          <pc:docMk/>
          <pc:sldMk cId="518488420" sldId="260"/>
        </pc:sldMkLst>
      </pc:sldChg>
      <pc:sldChg chg="add del">
        <pc:chgData name="Heather Ah San" userId="e6103f61-f6cd-4b3c-8ee2-90bd81818300" providerId="ADAL" clId="{362D353E-F2FF-4910-AC43-17E3EBCF1154}" dt="2023-12-05T01:01:07.177" v="9"/>
        <pc:sldMkLst>
          <pc:docMk/>
          <pc:sldMk cId="15321290" sldId="261"/>
        </pc:sldMkLst>
      </pc:sldChg>
      <pc:sldChg chg="add del">
        <pc:chgData name="Heather Ah San" userId="e6103f61-f6cd-4b3c-8ee2-90bd81818300" providerId="ADAL" clId="{362D353E-F2FF-4910-AC43-17E3EBCF1154}" dt="2023-12-05T01:01:07.177" v="9"/>
        <pc:sldMkLst>
          <pc:docMk/>
          <pc:sldMk cId="3029528761" sldId="262"/>
        </pc:sldMkLst>
      </pc:sldChg>
      <pc:sldChg chg="add del">
        <pc:chgData name="Heather Ah San" userId="e6103f61-f6cd-4b3c-8ee2-90bd81818300" providerId="ADAL" clId="{362D353E-F2FF-4910-AC43-17E3EBCF1154}" dt="2023-12-05T00:58:47.151" v="1"/>
        <pc:sldMkLst>
          <pc:docMk/>
          <pc:sldMk cId="588023288" sldId="290"/>
        </pc:sldMkLst>
      </pc:sldChg>
      <pc:sldChg chg="add del">
        <pc:chgData name="Heather Ah San" userId="e6103f61-f6cd-4b3c-8ee2-90bd81818300" providerId="ADAL" clId="{362D353E-F2FF-4910-AC43-17E3EBCF1154}" dt="2023-12-05T00:58:47.151" v="1"/>
        <pc:sldMkLst>
          <pc:docMk/>
          <pc:sldMk cId="1581254264" sldId="297"/>
        </pc:sldMkLst>
      </pc:sldChg>
      <pc:sldChg chg="add del">
        <pc:chgData name="Heather Ah San" userId="e6103f61-f6cd-4b3c-8ee2-90bd81818300" providerId="ADAL" clId="{362D353E-F2FF-4910-AC43-17E3EBCF1154}" dt="2023-12-05T00:58:47.151" v="1"/>
        <pc:sldMkLst>
          <pc:docMk/>
          <pc:sldMk cId="20566190" sldId="315"/>
        </pc:sldMkLst>
      </pc:sldChg>
      <pc:sldChg chg="add del">
        <pc:chgData name="Heather Ah San" userId="e6103f61-f6cd-4b3c-8ee2-90bd81818300" providerId="ADAL" clId="{362D353E-F2FF-4910-AC43-17E3EBCF1154}" dt="2023-12-05T00:58:47.151" v="1"/>
        <pc:sldMkLst>
          <pc:docMk/>
          <pc:sldMk cId="1333260605" sldId="320"/>
        </pc:sldMkLst>
      </pc:sldChg>
      <pc:sldChg chg="add del">
        <pc:chgData name="Heather Ah San" userId="e6103f61-f6cd-4b3c-8ee2-90bd81818300" providerId="ADAL" clId="{362D353E-F2FF-4910-AC43-17E3EBCF1154}" dt="2023-12-05T00:58:47.151" v="1"/>
        <pc:sldMkLst>
          <pc:docMk/>
          <pc:sldMk cId="3021253148" sldId="338"/>
        </pc:sldMkLst>
      </pc:sldChg>
      <pc:sldChg chg="add del">
        <pc:chgData name="Heather Ah San" userId="e6103f61-f6cd-4b3c-8ee2-90bd81818300" providerId="ADAL" clId="{362D353E-F2FF-4910-AC43-17E3EBCF1154}" dt="2023-12-05T00:58:47.151" v="1"/>
        <pc:sldMkLst>
          <pc:docMk/>
          <pc:sldMk cId="2456599588" sldId="339"/>
        </pc:sldMkLst>
      </pc:sldChg>
      <pc:sldChg chg="add del">
        <pc:chgData name="Heather Ah San" userId="e6103f61-f6cd-4b3c-8ee2-90bd81818300" providerId="ADAL" clId="{362D353E-F2FF-4910-AC43-17E3EBCF1154}" dt="2023-12-05T00:58:47.151" v="1"/>
        <pc:sldMkLst>
          <pc:docMk/>
          <pc:sldMk cId="1080374952" sldId="342"/>
        </pc:sldMkLst>
      </pc:sldChg>
      <pc:sldChg chg="add del">
        <pc:chgData name="Heather Ah San" userId="e6103f61-f6cd-4b3c-8ee2-90bd81818300" providerId="ADAL" clId="{362D353E-F2FF-4910-AC43-17E3EBCF1154}" dt="2023-12-05T00:58:47.151" v="1"/>
        <pc:sldMkLst>
          <pc:docMk/>
          <pc:sldMk cId="1924481797" sldId="348"/>
        </pc:sldMkLst>
      </pc:sldChg>
      <pc:sldChg chg="add del">
        <pc:chgData name="Heather Ah San" userId="e6103f61-f6cd-4b3c-8ee2-90bd81818300" providerId="ADAL" clId="{362D353E-F2FF-4910-AC43-17E3EBCF1154}" dt="2023-12-05T00:58:47.151" v="1"/>
        <pc:sldMkLst>
          <pc:docMk/>
          <pc:sldMk cId="166797243" sldId="350"/>
        </pc:sldMkLst>
      </pc:sldChg>
      <pc:sldChg chg="add del">
        <pc:chgData name="Heather Ah San" userId="e6103f61-f6cd-4b3c-8ee2-90bd81818300" providerId="ADAL" clId="{362D353E-F2FF-4910-AC43-17E3EBCF1154}" dt="2023-12-05T00:58:47.151" v="1"/>
        <pc:sldMkLst>
          <pc:docMk/>
          <pc:sldMk cId="1866811292" sldId="354"/>
        </pc:sldMkLst>
      </pc:sldChg>
      <pc:sldChg chg="add del">
        <pc:chgData name="Heather Ah San" userId="e6103f61-f6cd-4b3c-8ee2-90bd81818300" providerId="ADAL" clId="{362D353E-F2FF-4910-AC43-17E3EBCF1154}" dt="2023-12-05T00:58:47.151" v="1"/>
        <pc:sldMkLst>
          <pc:docMk/>
          <pc:sldMk cId="2653302284" sldId="355"/>
        </pc:sldMkLst>
      </pc:sldChg>
      <pc:sldChg chg="add del">
        <pc:chgData name="Heather Ah San" userId="e6103f61-f6cd-4b3c-8ee2-90bd81818300" providerId="ADAL" clId="{362D353E-F2FF-4910-AC43-17E3EBCF1154}" dt="2023-12-05T00:58:47.151" v="1"/>
        <pc:sldMkLst>
          <pc:docMk/>
          <pc:sldMk cId="3853760858" sldId="356"/>
        </pc:sldMkLst>
      </pc:sldChg>
      <pc:sldChg chg="addSp add del">
        <pc:chgData name="Heather Ah San" userId="e6103f61-f6cd-4b3c-8ee2-90bd81818300" providerId="ADAL" clId="{362D353E-F2FF-4910-AC43-17E3EBCF1154}" dt="2023-12-05T00:58:47.151" v="1"/>
        <pc:sldMkLst>
          <pc:docMk/>
          <pc:sldMk cId="2294556085" sldId="357"/>
        </pc:sldMkLst>
        <pc:spChg chg="add">
          <ac:chgData name="Heather Ah San" userId="e6103f61-f6cd-4b3c-8ee2-90bd81818300" providerId="ADAL" clId="{362D353E-F2FF-4910-AC43-17E3EBCF1154}" dt="2023-12-05T00:58:47.121" v="0"/>
          <ac:spMkLst>
            <pc:docMk/>
            <pc:sldMk cId="2294556085" sldId="357"/>
            <ac:spMk id="11" creationId="{0E3596DD-156A-473E-9BB3-C6A29F7574E9}"/>
          </ac:spMkLst>
        </pc:spChg>
        <pc:spChg chg="add">
          <ac:chgData name="Heather Ah San" userId="e6103f61-f6cd-4b3c-8ee2-90bd81818300" providerId="ADAL" clId="{362D353E-F2FF-4910-AC43-17E3EBCF1154}" dt="2023-12-05T00:58:47.121" v="0"/>
          <ac:spMkLst>
            <pc:docMk/>
            <pc:sldMk cId="2294556085" sldId="357"/>
            <ac:spMk id="13" creationId="{2C46C4D6-C474-4E92-B52E-944C1118F7B6}"/>
          </ac:spMkLst>
        </pc:spChg>
      </pc:sldChg>
      <pc:sldChg chg="add del">
        <pc:chgData name="Heather Ah San" userId="e6103f61-f6cd-4b3c-8ee2-90bd81818300" providerId="ADAL" clId="{362D353E-F2FF-4910-AC43-17E3EBCF1154}" dt="2023-12-05T01:01:07.177" v="9"/>
        <pc:sldMkLst>
          <pc:docMk/>
          <pc:sldMk cId="317241698" sldId="614"/>
        </pc:sldMkLst>
      </pc:sldChg>
      <pc:sldChg chg="add del">
        <pc:chgData name="Heather Ah San" userId="e6103f61-f6cd-4b3c-8ee2-90bd81818300" providerId="ADAL" clId="{362D353E-F2FF-4910-AC43-17E3EBCF1154}" dt="2023-12-05T01:01:07.177" v="9"/>
        <pc:sldMkLst>
          <pc:docMk/>
          <pc:sldMk cId="817008947" sldId="616"/>
        </pc:sldMkLst>
      </pc:sldChg>
      <pc:sldChg chg="add del">
        <pc:chgData name="Heather Ah San" userId="e6103f61-f6cd-4b3c-8ee2-90bd81818300" providerId="ADAL" clId="{362D353E-F2FF-4910-AC43-17E3EBCF1154}" dt="2023-12-05T01:01:07.177" v="9"/>
        <pc:sldMkLst>
          <pc:docMk/>
          <pc:sldMk cId="2415782382" sldId="617"/>
        </pc:sldMkLst>
      </pc:sldChg>
      <pc:sldChg chg="add del">
        <pc:chgData name="Heather Ah San" userId="e6103f61-f6cd-4b3c-8ee2-90bd81818300" providerId="ADAL" clId="{362D353E-F2FF-4910-AC43-17E3EBCF1154}" dt="2023-12-05T01:01:07.177" v="9"/>
        <pc:sldMkLst>
          <pc:docMk/>
          <pc:sldMk cId="2969381665" sldId="621"/>
        </pc:sldMkLst>
      </pc:sldChg>
      <pc:sldChg chg="add del">
        <pc:chgData name="Heather Ah San" userId="e6103f61-f6cd-4b3c-8ee2-90bd81818300" providerId="ADAL" clId="{362D353E-F2FF-4910-AC43-17E3EBCF1154}" dt="2023-12-05T01:01:07.177" v="9"/>
        <pc:sldMkLst>
          <pc:docMk/>
          <pc:sldMk cId="1872490000" sldId="631"/>
        </pc:sldMkLst>
      </pc:sldChg>
      <pc:sldChg chg="add del">
        <pc:chgData name="Heather Ah San" userId="e6103f61-f6cd-4b3c-8ee2-90bd81818300" providerId="ADAL" clId="{362D353E-F2FF-4910-AC43-17E3EBCF1154}" dt="2023-12-05T01:01:07.177" v="9"/>
        <pc:sldMkLst>
          <pc:docMk/>
          <pc:sldMk cId="794379871" sldId="632"/>
        </pc:sldMkLst>
      </pc:sldChg>
      <pc:sldChg chg="add del">
        <pc:chgData name="Heather Ah San" userId="e6103f61-f6cd-4b3c-8ee2-90bd81818300" providerId="ADAL" clId="{362D353E-F2FF-4910-AC43-17E3EBCF1154}" dt="2023-12-05T01:01:07.177" v="9"/>
        <pc:sldMkLst>
          <pc:docMk/>
          <pc:sldMk cId="258331603" sldId="633"/>
        </pc:sldMkLst>
      </pc:sldChg>
      <pc:sldChg chg="add del">
        <pc:chgData name="Heather Ah San" userId="e6103f61-f6cd-4b3c-8ee2-90bd81818300" providerId="ADAL" clId="{362D353E-F2FF-4910-AC43-17E3EBCF1154}" dt="2023-12-05T01:01:07.177" v="9"/>
        <pc:sldMkLst>
          <pc:docMk/>
          <pc:sldMk cId="424102515" sldId="642"/>
        </pc:sldMkLst>
      </pc:sldChg>
      <pc:sldChg chg="add del">
        <pc:chgData name="Heather Ah San" userId="e6103f61-f6cd-4b3c-8ee2-90bd81818300" providerId="ADAL" clId="{362D353E-F2FF-4910-AC43-17E3EBCF1154}" dt="2023-12-05T01:01:07.177" v="9"/>
        <pc:sldMkLst>
          <pc:docMk/>
          <pc:sldMk cId="4009225264" sldId="647"/>
        </pc:sldMkLst>
      </pc:sldChg>
      <pc:sldChg chg="add del">
        <pc:chgData name="Heather Ah San" userId="e6103f61-f6cd-4b3c-8ee2-90bd81818300" providerId="ADAL" clId="{362D353E-F2FF-4910-AC43-17E3EBCF1154}" dt="2023-12-05T01:01:07.177" v="9"/>
        <pc:sldMkLst>
          <pc:docMk/>
          <pc:sldMk cId="1363814325" sldId="649"/>
        </pc:sldMkLst>
      </pc:sldChg>
      <pc:sldChg chg="add del">
        <pc:chgData name="Heather Ah San" userId="e6103f61-f6cd-4b3c-8ee2-90bd81818300" providerId="ADAL" clId="{362D353E-F2FF-4910-AC43-17E3EBCF1154}" dt="2023-12-05T01:01:07.177" v="9"/>
        <pc:sldMkLst>
          <pc:docMk/>
          <pc:sldMk cId="4097585289" sldId="650"/>
        </pc:sldMkLst>
      </pc:sldChg>
      <pc:sldChg chg="add del">
        <pc:chgData name="Heather Ah San" userId="e6103f61-f6cd-4b3c-8ee2-90bd81818300" providerId="ADAL" clId="{362D353E-F2FF-4910-AC43-17E3EBCF1154}" dt="2023-12-05T01:01:07.177" v="9"/>
        <pc:sldMkLst>
          <pc:docMk/>
          <pc:sldMk cId="153643454" sldId="651"/>
        </pc:sldMkLst>
      </pc:sldChg>
      <pc:sldChg chg="add del">
        <pc:chgData name="Heather Ah San" userId="e6103f61-f6cd-4b3c-8ee2-90bd81818300" providerId="ADAL" clId="{362D353E-F2FF-4910-AC43-17E3EBCF1154}" dt="2023-12-05T01:01:07.177" v="9"/>
        <pc:sldMkLst>
          <pc:docMk/>
          <pc:sldMk cId="1648637813" sldId="652"/>
        </pc:sldMkLst>
      </pc:sldChg>
      <pc:sldChg chg="add del">
        <pc:chgData name="Heather Ah San" userId="e6103f61-f6cd-4b3c-8ee2-90bd81818300" providerId="ADAL" clId="{362D353E-F2FF-4910-AC43-17E3EBCF1154}" dt="2023-12-05T01:02:14.772" v="20"/>
        <pc:sldMkLst>
          <pc:docMk/>
          <pc:sldMk cId="0" sldId="1210"/>
        </pc:sldMkLst>
      </pc:sldChg>
      <pc:sldChg chg="add del">
        <pc:chgData name="Heather Ah San" userId="e6103f61-f6cd-4b3c-8ee2-90bd81818300" providerId="ADAL" clId="{362D353E-F2FF-4910-AC43-17E3EBCF1154}" dt="2023-12-05T01:02:14.772" v="20"/>
        <pc:sldMkLst>
          <pc:docMk/>
          <pc:sldMk cId="0" sldId="1212"/>
        </pc:sldMkLst>
      </pc:sldChg>
      <pc:sldChg chg="add del">
        <pc:chgData name="Heather Ah San" userId="e6103f61-f6cd-4b3c-8ee2-90bd81818300" providerId="ADAL" clId="{362D353E-F2FF-4910-AC43-17E3EBCF1154}" dt="2023-12-05T01:02:14.772" v="20"/>
        <pc:sldMkLst>
          <pc:docMk/>
          <pc:sldMk cId="0" sldId="1215"/>
        </pc:sldMkLst>
      </pc:sldChg>
      <pc:sldChg chg="modSp add del mod">
        <pc:chgData name="Heather Ah San" userId="e6103f61-f6cd-4b3c-8ee2-90bd81818300" providerId="ADAL" clId="{362D353E-F2FF-4910-AC43-17E3EBCF1154}" dt="2023-12-05T01:02:14.772" v="20"/>
        <pc:sldMkLst>
          <pc:docMk/>
          <pc:sldMk cId="0" sldId="1221"/>
        </pc:sldMkLst>
        <pc:spChg chg="mod">
          <ac:chgData name="Heather Ah San" userId="e6103f61-f6cd-4b3c-8ee2-90bd81818300" providerId="ADAL" clId="{362D353E-F2FF-4910-AC43-17E3EBCF1154}" dt="2023-12-05T01:02:14.737" v="19"/>
          <ac:spMkLst>
            <pc:docMk/>
            <pc:sldMk cId="0" sldId="1221"/>
            <ac:spMk id="49154" creationId="{B6F789E9-C350-96CB-076A-59B4D3FCBA1F}"/>
          </ac:spMkLst>
        </pc:spChg>
      </pc:sldChg>
      <pc:sldChg chg="add del">
        <pc:chgData name="Heather Ah San" userId="e6103f61-f6cd-4b3c-8ee2-90bd81818300" providerId="ADAL" clId="{362D353E-F2FF-4910-AC43-17E3EBCF1154}" dt="2023-12-05T01:02:14.772" v="20"/>
        <pc:sldMkLst>
          <pc:docMk/>
          <pc:sldMk cId="0" sldId="1226"/>
        </pc:sldMkLst>
      </pc:sldChg>
      <pc:sldChg chg="add del">
        <pc:chgData name="Heather Ah San" userId="e6103f61-f6cd-4b3c-8ee2-90bd81818300" providerId="ADAL" clId="{362D353E-F2FF-4910-AC43-17E3EBCF1154}" dt="2023-12-05T01:02:14.772" v="20"/>
        <pc:sldMkLst>
          <pc:docMk/>
          <pc:sldMk cId="0" sldId="1227"/>
        </pc:sldMkLst>
      </pc:sldChg>
      <pc:sldChg chg="add del modNotes">
        <pc:chgData name="Heather Ah San" userId="e6103f61-f6cd-4b3c-8ee2-90bd81818300" providerId="ADAL" clId="{362D353E-F2FF-4910-AC43-17E3EBCF1154}" dt="2023-12-05T01:02:14.890" v="21" actId="27636"/>
        <pc:sldMkLst>
          <pc:docMk/>
          <pc:sldMk cId="0" sldId="1228"/>
        </pc:sldMkLst>
      </pc:sldChg>
      <pc:sldChg chg="add del">
        <pc:chgData name="Heather Ah San" userId="e6103f61-f6cd-4b3c-8ee2-90bd81818300" providerId="ADAL" clId="{362D353E-F2FF-4910-AC43-17E3EBCF1154}" dt="2023-12-05T01:02:14.772" v="20"/>
        <pc:sldMkLst>
          <pc:docMk/>
          <pc:sldMk cId="0" sldId="1258"/>
        </pc:sldMkLst>
      </pc:sldChg>
      <pc:sldChg chg="add del">
        <pc:chgData name="Heather Ah San" userId="e6103f61-f6cd-4b3c-8ee2-90bd81818300" providerId="ADAL" clId="{362D353E-F2FF-4910-AC43-17E3EBCF1154}" dt="2023-12-05T01:02:14.772" v="20"/>
        <pc:sldMkLst>
          <pc:docMk/>
          <pc:sldMk cId="0" sldId="1265"/>
        </pc:sldMkLst>
      </pc:sldChg>
      <pc:sldChg chg="add del">
        <pc:chgData name="Heather Ah San" userId="e6103f61-f6cd-4b3c-8ee2-90bd81818300" providerId="ADAL" clId="{362D353E-F2FF-4910-AC43-17E3EBCF1154}" dt="2023-12-05T01:02:14.772" v="20"/>
        <pc:sldMkLst>
          <pc:docMk/>
          <pc:sldMk cId="3516893721" sldId="1267"/>
        </pc:sldMkLst>
      </pc:sldChg>
      <pc:sldChg chg="add del">
        <pc:chgData name="Heather Ah San" userId="e6103f61-f6cd-4b3c-8ee2-90bd81818300" providerId="ADAL" clId="{362D353E-F2FF-4910-AC43-17E3EBCF1154}" dt="2023-12-05T01:02:14.772" v="20"/>
        <pc:sldMkLst>
          <pc:docMk/>
          <pc:sldMk cId="2363944982" sldId="1270"/>
        </pc:sldMkLst>
      </pc:sldChg>
      <pc:sldChg chg="add del">
        <pc:chgData name="Heather Ah San" userId="e6103f61-f6cd-4b3c-8ee2-90bd81818300" providerId="ADAL" clId="{362D353E-F2FF-4910-AC43-17E3EBCF1154}" dt="2023-12-05T01:02:14.772" v="20"/>
        <pc:sldMkLst>
          <pc:docMk/>
          <pc:sldMk cId="3189379310" sldId="1271"/>
        </pc:sldMkLst>
      </pc:sldChg>
      <pc:sldChg chg="add del">
        <pc:chgData name="Heather Ah San" userId="e6103f61-f6cd-4b3c-8ee2-90bd81818300" providerId="ADAL" clId="{362D353E-F2FF-4910-AC43-17E3EBCF1154}" dt="2023-12-05T01:02:14.772" v="20"/>
        <pc:sldMkLst>
          <pc:docMk/>
          <pc:sldMk cId="2552520099" sldId="1272"/>
        </pc:sldMkLst>
      </pc:sldChg>
      <pc:sldChg chg="add del">
        <pc:chgData name="Heather Ah San" userId="e6103f61-f6cd-4b3c-8ee2-90bd81818300" providerId="ADAL" clId="{362D353E-F2FF-4910-AC43-17E3EBCF1154}" dt="2023-12-05T01:02:14.772" v="20"/>
        <pc:sldMkLst>
          <pc:docMk/>
          <pc:sldMk cId="224243634" sldId="1273"/>
        </pc:sldMkLst>
      </pc:sldChg>
      <pc:sldChg chg="add del">
        <pc:chgData name="Heather Ah San" userId="e6103f61-f6cd-4b3c-8ee2-90bd81818300" providerId="ADAL" clId="{362D353E-F2FF-4910-AC43-17E3EBCF1154}" dt="2023-12-05T01:02:14.772" v="20"/>
        <pc:sldMkLst>
          <pc:docMk/>
          <pc:sldMk cId="1312517885" sldId="1657"/>
        </pc:sldMkLst>
      </pc:sldChg>
      <pc:sldChg chg="addSp delSp modSp add del mod">
        <pc:chgData name="Heather Ah San" userId="e6103f61-f6cd-4b3c-8ee2-90bd81818300" providerId="ADAL" clId="{362D353E-F2FF-4910-AC43-17E3EBCF1154}" dt="2023-12-05T01:09:22.684" v="122" actId="113"/>
        <pc:sldMkLst>
          <pc:docMk/>
          <pc:sldMk cId="1189625170" sldId="4204"/>
        </pc:sldMkLst>
        <pc:spChg chg="mod">
          <ac:chgData name="Heather Ah San" userId="e6103f61-f6cd-4b3c-8ee2-90bd81818300" providerId="ADAL" clId="{362D353E-F2FF-4910-AC43-17E3EBCF1154}" dt="2023-12-05T01:09:22.684" v="122" actId="113"/>
          <ac:spMkLst>
            <pc:docMk/>
            <pc:sldMk cId="1189625170" sldId="4204"/>
            <ac:spMk id="2" creationId="{047C0ED5-5270-A47D-CAE3-F9E82273D1D9}"/>
          </ac:spMkLst>
        </pc:spChg>
        <pc:picChg chg="add mod">
          <ac:chgData name="Heather Ah San" userId="e6103f61-f6cd-4b3c-8ee2-90bd81818300" providerId="ADAL" clId="{362D353E-F2FF-4910-AC43-17E3EBCF1154}" dt="2023-12-05T01:05:43.741" v="59" actId="1076"/>
          <ac:picMkLst>
            <pc:docMk/>
            <pc:sldMk cId="1189625170" sldId="4204"/>
            <ac:picMk id="1026" creationId="{23C34979-6FAC-7EFA-0FAD-153D66A991E0}"/>
          </ac:picMkLst>
        </pc:picChg>
        <pc:picChg chg="add del">
          <ac:chgData name="Heather Ah San" userId="e6103f61-f6cd-4b3c-8ee2-90bd81818300" providerId="ADAL" clId="{362D353E-F2FF-4910-AC43-17E3EBCF1154}" dt="2023-12-05T01:05:27.810" v="58"/>
          <ac:picMkLst>
            <pc:docMk/>
            <pc:sldMk cId="1189625170" sldId="4204"/>
            <ac:picMk id="1028" creationId="{1C33A963-59F1-686D-E2B8-971874F1F7F3}"/>
          </ac:picMkLst>
        </pc:picChg>
      </pc:sldChg>
      <pc:sldChg chg="addSp mod setBg">
        <pc:chgData name="Heather Ah San" userId="e6103f61-f6cd-4b3c-8ee2-90bd81818300" providerId="ADAL" clId="{362D353E-F2FF-4910-AC43-17E3EBCF1154}" dt="2023-12-05T00:59:07.853" v="3" actId="26606"/>
        <pc:sldMkLst>
          <pc:docMk/>
          <pc:sldMk cId="2519383907" sldId="4206"/>
        </pc:sldMkLst>
        <pc:spChg chg="add">
          <ac:chgData name="Heather Ah San" userId="e6103f61-f6cd-4b3c-8ee2-90bd81818300" providerId="ADAL" clId="{362D353E-F2FF-4910-AC43-17E3EBCF1154}" dt="2023-12-05T00:59:07.853" v="3" actId="26606"/>
          <ac:spMkLst>
            <pc:docMk/>
            <pc:sldMk cId="2519383907" sldId="4206"/>
            <ac:spMk id="11" creationId="{A9F529C3-C941-49FD-8C67-82F134F64BDB}"/>
          </ac:spMkLst>
        </pc:spChg>
        <pc:spChg chg="add">
          <ac:chgData name="Heather Ah San" userId="e6103f61-f6cd-4b3c-8ee2-90bd81818300" providerId="ADAL" clId="{362D353E-F2FF-4910-AC43-17E3EBCF1154}" dt="2023-12-05T00:59:07.853" v="3" actId="26606"/>
          <ac:spMkLst>
            <pc:docMk/>
            <pc:sldMk cId="2519383907" sldId="4206"/>
            <ac:spMk id="13" creationId="{20586029-32A0-47E5-9AEC-AE3ABA6B94D0}"/>
          </ac:spMkLst>
        </pc:spChg>
        <pc:cxnChg chg="add">
          <ac:chgData name="Heather Ah San" userId="e6103f61-f6cd-4b3c-8ee2-90bd81818300" providerId="ADAL" clId="{362D353E-F2FF-4910-AC43-17E3EBCF1154}" dt="2023-12-05T00:59:07.853" v="3" actId="26606"/>
          <ac:cxnSpMkLst>
            <pc:docMk/>
            <pc:sldMk cId="2519383907" sldId="4206"/>
            <ac:cxnSpMk id="15" creationId="{8C730EAB-A532-4295-A302-FB4B90DB9F5E}"/>
          </ac:cxnSpMkLst>
        </pc:cxnChg>
      </pc:sldChg>
      <pc:sldChg chg="addSp add mod ord setBg">
        <pc:chgData name="Heather Ah San" userId="e6103f61-f6cd-4b3c-8ee2-90bd81818300" providerId="ADAL" clId="{362D353E-F2FF-4910-AC43-17E3EBCF1154}" dt="2023-12-05T00:59:16.264" v="6"/>
        <pc:sldMkLst>
          <pc:docMk/>
          <pc:sldMk cId="3714676153" sldId="4207"/>
        </pc:sldMkLst>
        <pc:spChg chg="add">
          <ac:chgData name="Heather Ah San" userId="e6103f61-f6cd-4b3c-8ee2-90bd81818300" providerId="ADAL" clId="{362D353E-F2FF-4910-AC43-17E3EBCF1154}" dt="2023-12-05T00:59:10.361" v="4" actId="26606"/>
          <ac:spMkLst>
            <pc:docMk/>
            <pc:sldMk cId="3714676153" sldId="4207"/>
            <ac:spMk id="11" creationId="{A9F529C3-C941-49FD-8C67-82F134F64BDB}"/>
          </ac:spMkLst>
        </pc:spChg>
        <pc:spChg chg="add">
          <ac:chgData name="Heather Ah San" userId="e6103f61-f6cd-4b3c-8ee2-90bd81818300" providerId="ADAL" clId="{362D353E-F2FF-4910-AC43-17E3EBCF1154}" dt="2023-12-05T00:59:10.361" v="4" actId="26606"/>
          <ac:spMkLst>
            <pc:docMk/>
            <pc:sldMk cId="3714676153" sldId="4207"/>
            <ac:spMk id="13" creationId="{20586029-32A0-47E5-9AEC-AE3ABA6B94D0}"/>
          </ac:spMkLst>
        </pc:spChg>
        <pc:cxnChg chg="add">
          <ac:chgData name="Heather Ah San" userId="e6103f61-f6cd-4b3c-8ee2-90bd81818300" providerId="ADAL" clId="{362D353E-F2FF-4910-AC43-17E3EBCF1154}" dt="2023-12-05T00:59:10.361" v="4" actId="26606"/>
          <ac:cxnSpMkLst>
            <pc:docMk/>
            <pc:sldMk cId="3714676153" sldId="4207"/>
            <ac:cxnSpMk id="15" creationId="{8C730EAB-A532-4295-A302-FB4B90DB9F5E}"/>
          </ac:cxnSpMkLst>
        </pc:cxnChg>
      </pc:sldChg>
      <pc:sldChg chg="add del">
        <pc:chgData name="Heather Ah San" userId="e6103f61-f6cd-4b3c-8ee2-90bd81818300" providerId="ADAL" clId="{362D353E-F2FF-4910-AC43-17E3EBCF1154}" dt="2023-12-05T01:01:07.177" v="9"/>
        <pc:sldMkLst>
          <pc:docMk/>
          <pc:sldMk cId="3713045242" sldId="4208"/>
        </pc:sldMkLst>
      </pc:sldChg>
      <pc:sldChg chg="addSp delSp add mod ord setBg delDesignElem">
        <pc:chgData name="Heather Ah San" userId="e6103f61-f6cd-4b3c-8ee2-90bd81818300" providerId="ADAL" clId="{362D353E-F2FF-4910-AC43-17E3EBCF1154}" dt="2023-12-05T01:03:07.169" v="25" actId="26606"/>
        <pc:sldMkLst>
          <pc:docMk/>
          <pc:sldMk cId="1880711460" sldId="4209"/>
        </pc:sldMkLst>
        <pc:spChg chg="add">
          <ac:chgData name="Heather Ah San" userId="e6103f61-f6cd-4b3c-8ee2-90bd81818300" providerId="ADAL" clId="{362D353E-F2FF-4910-AC43-17E3EBCF1154}" dt="2023-12-05T01:03:07.169" v="25" actId="26606"/>
          <ac:spMkLst>
            <pc:docMk/>
            <pc:sldMk cId="1880711460" sldId="4209"/>
            <ac:spMk id="8" creationId="{A9F529C3-C941-49FD-8C67-82F134F64BDB}"/>
          </ac:spMkLst>
        </pc:spChg>
        <pc:spChg chg="add">
          <ac:chgData name="Heather Ah San" userId="e6103f61-f6cd-4b3c-8ee2-90bd81818300" providerId="ADAL" clId="{362D353E-F2FF-4910-AC43-17E3EBCF1154}" dt="2023-12-05T01:03:07.169" v="25" actId="26606"/>
          <ac:spMkLst>
            <pc:docMk/>
            <pc:sldMk cId="1880711460" sldId="4209"/>
            <ac:spMk id="9" creationId="{20586029-32A0-47E5-9AEC-AE3ABA6B94D0}"/>
          </ac:spMkLst>
        </pc:spChg>
        <pc:spChg chg="del">
          <ac:chgData name="Heather Ah San" userId="e6103f61-f6cd-4b3c-8ee2-90bd81818300" providerId="ADAL" clId="{362D353E-F2FF-4910-AC43-17E3EBCF1154}" dt="2023-12-05T01:01:32.506" v="11"/>
          <ac:spMkLst>
            <pc:docMk/>
            <pc:sldMk cId="1880711460" sldId="4209"/>
            <ac:spMk id="11" creationId="{A9F529C3-C941-49FD-8C67-82F134F64BDB}"/>
          </ac:spMkLst>
        </pc:spChg>
        <pc:spChg chg="del">
          <ac:chgData name="Heather Ah San" userId="e6103f61-f6cd-4b3c-8ee2-90bd81818300" providerId="ADAL" clId="{362D353E-F2FF-4910-AC43-17E3EBCF1154}" dt="2023-12-05T01:01:32.506" v="11"/>
          <ac:spMkLst>
            <pc:docMk/>
            <pc:sldMk cId="1880711460" sldId="4209"/>
            <ac:spMk id="13" creationId="{20586029-32A0-47E5-9AEC-AE3ABA6B94D0}"/>
          </ac:spMkLst>
        </pc:spChg>
        <pc:cxnChg chg="add">
          <ac:chgData name="Heather Ah San" userId="e6103f61-f6cd-4b3c-8ee2-90bd81818300" providerId="ADAL" clId="{362D353E-F2FF-4910-AC43-17E3EBCF1154}" dt="2023-12-05T01:03:07.169" v="25" actId="26606"/>
          <ac:cxnSpMkLst>
            <pc:docMk/>
            <pc:sldMk cId="1880711460" sldId="4209"/>
            <ac:cxnSpMk id="10" creationId="{8C730EAB-A532-4295-A302-FB4B90DB9F5E}"/>
          </ac:cxnSpMkLst>
        </pc:cxnChg>
        <pc:cxnChg chg="del">
          <ac:chgData name="Heather Ah San" userId="e6103f61-f6cd-4b3c-8ee2-90bd81818300" providerId="ADAL" clId="{362D353E-F2FF-4910-AC43-17E3EBCF1154}" dt="2023-12-05T01:01:32.506" v="11"/>
          <ac:cxnSpMkLst>
            <pc:docMk/>
            <pc:sldMk cId="1880711460" sldId="4209"/>
            <ac:cxnSpMk id="15" creationId="{8C730EAB-A532-4295-A302-FB4B90DB9F5E}"/>
          </ac:cxnSpMkLst>
        </pc:cxnChg>
      </pc:sldChg>
      <pc:sldChg chg="add del">
        <pc:chgData name="Heather Ah San" userId="e6103f61-f6cd-4b3c-8ee2-90bd81818300" providerId="ADAL" clId="{362D353E-F2FF-4910-AC43-17E3EBCF1154}" dt="2023-12-05T01:02:14.772" v="20"/>
        <pc:sldMkLst>
          <pc:docMk/>
          <pc:sldMk cId="2299837211" sldId="4516"/>
        </pc:sldMkLst>
      </pc:sldChg>
      <pc:sldChg chg="add del">
        <pc:chgData name="Heather Ah San" userId="e6103f61-f6cd-4b3c-8ee2-90bd81818300" providerId="ADAL" clId="{362D353E-F2FF-4910-AC43-17E3EBCF1154}" dt="2023-12-05T01:02:14.772" v="20"/>
        <pc:sldMkLst>
          <pc:docMk/>
          <pc:sldMk cId="938009573" sldId="4517"/>
        </pc:sldMkLst>
      </pc:sldChg>
      <pc:sldChg chg="add del">
        <pc:chgData name="Heather Ah San" userId="e6103f61-f6cd-4b3c-8ee2-90bd81818300" providerId="ADAL" clId="{362D353E-F2FF-4910-AC43-17E3EBCF1154}" dt="2023-12-05T01:02:14.772" v="20"/>
        <pc:sldMkLst>
          <pc:docMk/>
          <pc:sldMk cId="226265818" sldId="2076137083"/>
        </pc:sldMkLst>
      </pc:sldChg>
      <pc:sldChg chg="add del">
        <pc:chgData name="Heather Ah San" userId="e6103f61-f6cd-4b3c-8ee2-90bd81818300" providerId="ADAL" clId="{362D353E-F2FF-4910-AC43-17E3EBCF1154}" dt="2023-12-05T01:02:14.772" v="20"/>
        <pc:sldMkLst>
          <pc:docMk/>
          <pc:sldMk cId="613137043" sldId="2076137088"/>
        </pc:sldMkLst>
      </pc:sldChg>
      <pc:sldChg chg="add del">
        <pc:chgData name="Heather Ah San" userId="e6103f61-f6cd-4b3c-8ee2-90bd81818300" providerId="ADAL" clId="{362D353E-F2FF-4910-AC43-17E3EBCF1154}" dt="2023-12-05T01:02:14.772" v="20"/>
        <pc:sldMkLst>
          <pc:docMk/>
          <pc:sldMk cId="1559286639" sldId="2076137089"/>
        </pc:sldMkLst>
      </pc:sldChg>
      <pc:sldChg chg="add del">
        <pc:chgData name="Heather Ah San" userId="e6103f61-f6cd-4b3c-8ee2-90bd81818300" providerId="ADAL" clId="{362D353E-F2FF-4910-AC43-17E3EBCF1154}" dt="2023-12-05T01:02:14.772" v="20"/>
        <pc:sldMkLst>
          <pc:docMk/>
          <pc:sldMk cId="3390059962" sldId="2076137090"/>
        </pc:sldMkLst>
      </pc:sldChg>
      <pc:sldChg chg="modSp add del mod">
        <pc:chgData name="Heather Ah San" userId="e6103f61-f6cd-4b3c-8ee2-90bd81818300" providerId="ADAL" clId="{362D353E-F2FF-4910-AC43-17E3EBCF1154}" dt="2023-12-05T01:02:14.772" v="20"/>
        <pc:sldMkLst>
          <pc:docMk/>
          <pc:sldMk cId="883803648" sldId="2076137092"/>
        </pc:sldMkLst>
        <pc:spChg chg="mod">
          <ac:chgData name="Heather Ah San" userId="e6103f61-f6cd-4b3c-8ee2-90bd81818300" providerId="ADAL" clId="{362D353E-F2FF-4910-AC43-17E3EBCF1154}" dt="2023-12-05T01:02:14.737" v="19"/>
          <ac:spMkLst>
            <pc:docMk/>
            <pc:sldMk cId="883803648" sldId="2076137092"/>
            <ac:spMk id="3" creationId="{B86B0AC1-A3F1-4721-3F36-842EC192E60B}"/>
          </ac:spMkLst>
        </pc:spChg>
      </pc:sldChg>
      <pc:sldChg chg="add del">
        <pc:chgData name="Heather Ah San" userId="e6103f61-f6cd-4b3c-8ee2-90bd81818300" providerId="ADAL" clId="{362D353E-F2FF-4910-AC43-17E3EBCF1154}" dt="2023-12-05T01:02:14.772" v="20"/>
        <pc:sldMkLst>
          <pc:docMk/>
          <pc:sldMk cId="3356936599" sldId="2076137093"/>
        </pc:sldMkLst>
      </pc:sldChg>
      <pc:sldChg chg="addSp add mod ord setBg">
        <pc:chgData name="Heather Ah San" userId="e6103f61-f6cd-4b3c-8ee2-90bd81818300" providerId="ADAL" clId="{362D353E-F2FF-4910-AC43-17E3EBCF1154}" dt="2023-12-05T01:03:28.715" v="26" actId="26606"/>
        <pc:sldMkLst>
          <pc:docMk/>
          <pc:sldMk cId="1619776292" sldId="2076137094"/>
        </pc:sldMkLst>
        <pc:spChg chg="add">
          <ac:chgData name="Heather Ah San" userId="e6103f61-f6cd-4b3c-8ee2-90bd81818300" providerId="ADAL" clId="{362D353E-F2FF-4910-AC43-17E3EBCF1154}" dt="2023-12-05T01:03:28.715" v="26" actId="26606"/>
          <ac:spMkLst>
            <pc:docMk/>
            <pc:sldMk cId="1619776292" sldId="2076137094"/>
            <ac:spMk id="11" creationId="{A9F529C3-C941-49FD-8C67-82F134F64BDB}"/>
          </ac:spMkLst>
        </pc:spChg>
        <pc:spChg chg="add">
          <ac:chgData name="Heather Ah San" userId="e6103f61-f6cd-4b3c-8ee2-90bd81818300" providerId="ADAL" clId="{362D353E-F2FF-4910-AC43-17E3EBCF1154}" dt="2023-12-05T01:03:28.715" v="26" actId="26606"/>
          <ac:spMkLst>
            <pc:docMk/>
            <pc:sldMk cId="1619776292" sldId="2076137094"/>
            <ac:spMk id="13" creationId="{20586029-32A0-47E5-9AEC-AE3ABA6B94D0}"/>
          </ac:spMkLst>
        </pc:spChg>
        <pc:cxnChg chg="add">
          <ac:chgData name="Heather Ah San" userId="e6103f61-f6cd-4b3c-8ee2-90bd81818300" providerId="ADAL" clId="{362D353E-F2FF-4910-AC43-17E3EBCF1154}" dt="2023-12-05T01:03:28.715" v="26" actId="26606"/>
          <ac:cxnSpMkLst>
            <pc:docMk/>
            <pc:sldMk cId="1619776292" sldId="2076137094"/>
            <ac:cxnSpMk id="15" creationId="{8C730EAB-A532-4295-A302-FB4B90DB9F5E}"/>
          </ac:cxnSpMkLst>
        </pc:cxnChg>
      </pc:sldChg>
      <pc:sldChg chg="addSp delSp modSp add mod ord setBg delDesignElem">
        <pc:chgData name="Heather Ah San" userId="e6103f61-f6cd-4b3c-8ee2-90bd81818300" providerId="ADAL" clId="{362D353E-F2FF-4910-AC43-17E3EBCF1154}" dt="2023-12-05T01:08:38.699" v="121" actId="29295"/>
        <pc:sldMkLst>
          <pc:docMk/>
          <pc:sldMk cId="263729247" sldId="2076137095"/>
        </pc:sldMkLst>
        <pc:spChg chg="add mod">
          <ac:chgData name="Heather Ah San" userId="e6103f61-f6cd-4b3c-8ee2-90bd81818300" providerId="ADAL" clId="{362D353E-F2FF-4910-AC43-17E3EBCF1154}" dt="2023-12-05T01:08:23.895" v="116" actId="403"/>
          <ac:spMkLst>
            <pc:docMk/>
            <pc:sldMk cId="263729247" sldId="2076137095"/>
            <ac:spMk id="2" creationId="{6EF1969C-7EB5-D403-9300-810D74CE0FD9}"/>
          </ac:spMkLst>
        </pc:spChg>
        <pc:spChg chg="del">
          <ac:chgData name="Heather Ah San" userId="e6103f61-f6cd-4b3c-8ee2-90bd81818300" providerId="ADAL" clId="{362D353E-F2FF-4910-AC43-17E3EBCF1154}" dt="2023-12-05T01:06:13.641" v="63"/>
          <ac:spMkLst>
            <pc:docMk/>
            <pc:sldMk cId="263729247" sldId="2076137095"/>
            <ac:spMk id="11" creationId="{A9F529C3-C941-49FD-8C67-82F134F64BDB}"/>
          </ac:spMkLst>
        </pc:spChg>
        <pc:spChg chg="del">
          <ac:chgData name="Heather Ah San" userId="e6103f61-f6cd-4b3c-8ee2-90bd81818300" providerId="ADAL" clId="{362D353E-F2FF-4910-AC43-17E3EBCF1154}" dt="2023-12-05T01:06:13.641" v="63"/>
          <ac:spMkLst>
            <pc:docMk/>
            <pc:sldMk cId="263729247" sldId="2076137095"/>
            <ac:spMk id="13" creationId="{20586029-32A0-47E5-9AEC-AE3ABA6B94D0}"/>
          </ac:spMkLst>
        </pc:spChg>
        <pc:picChg chg="mod">
          <ac:chgData name="Heather Ah San" userId="e6103f61-f6cd-4b3c-8ee2-90bd81818300" providerId="ADAL" clId="{362D353E-F2FF-4910-AC43-17E3EBCF1154}" dt="2023-12-05T01:08:38.699" v="121" actId="29295"/>
          <ac:picMkLst>
            <pc:docMk/>
            <pc:sldMk cId="263729247" sldId="2076137095"/>
            <ac:picMk id="4" creationId="{90485177-2C64-2EC7-69D3-65DA8FA0BC4B}"/>
          </ac:picMkLst>
        </pc:picChg>
        <pc:picChg chg="del">
          <ac:chgData name="Heather Ah San" userId="e6103f61-f6cd-4b3c-8ee2-90bd81818300" providerId="ADAL" clId="{362D353E-F2FF-4910-AC43-17E3EBCF1154}" dt="2023-12-05T01:06:18.601" v="66" actId="478"/>
          <ac:picMkLst>
            <pc:docMk/>
            <pc:sldMk cId="263729247" sldId="2076137095"/>
            <ac:picMk id="6" creationId="{0EEBD6F1-36A2-FE6D-FD14-AFAE39B58700}"/>
          </ac:picMkLst>
        </pc:picChg>
        <pc:cxnChg chg="del">
          <ac:chgData name="Heather Ah San" userId="e6103f61-f6cd-4b3c-8ee2-90bd81818300" providerId="ADAL" clId="{362D353E-F2FF-4910-AC43-17E3EBCF1154}" dt="2023-12-05T01:06:13.641" v="63"/>
          <ac:cxnSpMkLst>
            <pc:docMk/>
            <pc:sldMk cId="263729247" sldId="2076137095"/>
            <ac:cxnSpMk id="15" creationId="{8C730EAB-A532-4295-A302-FB4B90DB9F5E}"/>
          </ac:cxnSpMkLst>
        </pc:cxnChg>
      </pc:sldChg>
      <pc:sldChg chg="new del">
        <pc:chgData name="Heather Ah San" userId="e6103f61-f6cd-4b3c-8ee2-90bd81818300" providerId="ADAL" clId="{362D353E-F2FF-4910-AC43-17E3EBCF1154}" dt="2023-12-05T01:06:08.247" v="61" actId="47"/>
        <pc:sldMkLst>
          <pc:docMk/>
          <pc:sldMk cId="4231844044" sldId="207613709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hw-file2\HW-Server\Projects\EPA\EPA%20OW%20Small%20Bis\23032%20Tribal%20WW%20Infrastructure\Task%203%20Technical%20Support\GIS%20Subtask\GIS%20Data\Tables\IHS_Alaska_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hw-file2\HW-Server\Projects\EPA\EPA%20OW%20Small%20Bis\23032%20Tribal%20WW%20Infrastructure\Task%203%20Technical%20Support\GIS%20Subtask\GIS%20Data\Tables\IHS_Bemidji_Analysi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003366"/>
                </a:solidFill>
                <a:latin typeface="+mn-lt"/>
                <a:ea typeface="+mn-ea"/>
                <a:cs typeface="+mn-cs"/>
              </a:defRPr>
            </a:pPr>
            <a:r>
              <a:rPr lang="en-US" sz="2000"/>
              <a:t>Homes in Census Tracts within</a:t>
            </a:r>
          </a:p>
          <a:p>
            <a:pPr>
              <a:defRPr sz="2000"/>
            </a:pPr>
            <a:r>
              <a:rPr lang="en-US" sz="2000"/>
              <a:t> 80th Percentiles of At-Risk Factors</a:t>
            </a:r>
          </a:p>
        </c:rich>
      </c:tx>
      <c:overlay val="0"/>
      <c:spPr>
        <a:noFill/>
        <a:ln>
          <a:noFill/>
        </a:ln>
        <a:effectLst/>
      </c:spPr>
      <c:txPr>
        <a:bodyPr rot="0" spcFirstLastPara="1" vertOverflow="ellipsis" vert="horz" wrap="square" anchor="ctr" anchorCtr="1"/>
        <a:lstStyle/>
        <a:p>
          <a:pPr>
            <a:defRPr sz="2000" b="0" i="0" u="none" strike="noStrike" kern="1200" spc="0" baseline="0">
              <a:solidFill>
                <a:srgbClr val="003366"/>
              </a:solidFill>
              <a:latin typeface="+mn-lt"/>
              <a:ea typeface="+mn-ea"/>
              <a:cs typeface="+mn-cs"/>
            </a:defRPr>
          </a:pPr>
          <a:endParaRPr lang="en-US"/>
        </a:p>
      </c:txPr>
    </c:title>
    <c:autoTitleDeleted val="0"/>
    <c:plotArea>
      <c:layout/>
      <c:barChart>
        <c:barDir val="col"/>
        <c:grouping val="clustered"/>
        <c:varyColors val="0"/>
        <c:ser>
          <c:idx val="0"/>
          <c:order val="0"/>
          <c:tx>
            <c:strRef>
              <c:f>Alaska_Percentile_Axis!$B$1</c:f>
              <c:strCache>
                <c:ptCount val="1"/>
                <c:pt idx="0">
                  <c:v>National</c:v>
                </c:pt>
              </c:strCache>
            </c:strRef>
          </c:tx>
          <c:spPr>
            <a:solidFill>
              <a:schemeClr val="accent1">
                <a:lumMod val="75000"/>
              </a:schemeClr>
            </a:solidFill>
            <a:ln>
              <a:noFill/>
            </a:ln>
            <a:effectLst/>
          </c:spPr>
          <c:invertIfNegative val="0"/>
          <c:dLbls>
            <c:dLbl>
              <c:idx val="0"/>
              <c:tx>
                <c:rich>
                  <a:bodyPr/>
                  <a:lstStyle/>
                  <a:p>
                    <a:fld id="{BC8FF5D9-4C50-42CB-AC1C-FA8704CD853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6473-4592-B66B-7F8C080B5621}"/>
                </c:ext>
              </c:extLst>
            </c:dLbl>
            <c:dLbl>
              <c:idx val="1"/>
              <c:tx>
                <c:rich>
                  <a:bodyPr/>
                  <a:lstStyle/>
                  <a:p>
                    <a:fld id="{A41BCB7B-6653-4DF8-9D75-A10B1B82C56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6473-4592-B66B-7F8C080B5621}"/>
                </c:ext>
              </c:extLst>
            </c:dLbl>
            <c:dLbl>
              <c:idx val="2"/>
              <c:tx>
                <c:rich>
                  <a:bodyPr/>
                  <a:lstStyle/>
                  <a:p>
                    <a:fld id="{96120CD4-8178-44BE-A3C9-A0812095AA6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473-4592-B66B-7F8C080B5621}"/>
                </c:ext>
              </c:extLst>
            </c:dLbl>
            <c:dLbl>
              <c:idx val="3"/>
              <c:tx>
                <c:rich>
                  <a:bodyPr/>
                  <a:lstStyle/>
                  <a:p>
                    <a:fld id="{A128EDF9-F90F-4037-99C6-74A32DA762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473-4592-B66B-7F8C080B5621}"/>
                </c:ext>
              </c:extLst>
            </c:dLbl>
            <c:dLbl>
              <c:idx val="4"/>
              <c:tx>
                <c:rich>
                  <a:bodyPr/>
                  <a:lstStyle/>
                  <a:p>
                    <a:fld id="{5AF2B96C-D7CF-483A-AA97-E2AC1611A44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473-4592-B66B-7F8C080B5621}"/>
                </c:ext>
              </c:extLst>
            </c:dLbl>
            <c:spPr>
              <a:noFill/>
              <a:ln>
                <a:noFill/>
              </a:ln>
              <a:effectLst/>
            </c:spPr>
            <c:txPr>
              <a:bodyPr rot="0" spcFirstLastPara="1" vertOverflow="ellipsis" vert="horz" wrap="square" anchor="ctr" anchorCtr="1"/>
              <a:lstStyle/>
              <a:p>
                <a:pPr>
                  <a:defRPr sz="1050" b="0" i="0" u="none" strike="noStrike" kern="1200" baseline="0">
                    <a:solidFill>
                      <a:srgbClr val="003366"/>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Alaska_Percentile_Axis!$A$2:$A$6</c:f>
              <c:strCache>
                <c:ptCount val="5"/>
                <c:pt idx="0">
                  <c:v>Less Than High School Education</c:v>
                </c:pt>
                <c:pt idx="1">
                  <c:v>Linguistically Isolated</c:v>
                </c:pt>
                <c:pt idx="2">
                  <c:v>Low Income</c:v>
                </c:pt>
                <c:pt idx="3">
                  <c:v>People of Color</c:v>
                </c:pt>
                <c:pt idx="4">
                  <c:v>Unemployment</c:v>
                </c:pt>
              </c:strCache>
            </c:strRef>
          </c:cat>
          <c:val>
            <c:numRef>
              <c:f>Alaska_Percentile_Axis!$B$2:$B$6</c:f>
              <c:numCache>
                <c:formatCode>#,##0</c:formatCode>
                <c:ptCount val="5"/>
                <c:pt idx="0">
                  <c:v>139</c:v>
                </c:pt>
                <c:pt idx="1">
                  <c:v>0</c:v>
                </c:pt>
                <c:pt idx="2">
                  <c:v>174</c:v>
                </c:pt>
                <c:pt idx="3">
                  <c:v>442</c:v>
                </c:pt>
                <c:pt idx="4">
                  <c:v>411</c:v>
                </c:pt>
              </c:numCache>
            </c:numRef>
          </c:val>
          <c:extLst>
            <c:ext xmlns:c15="http://schemas.microsoft.com/office/drawing/2012/chart" uri="{02D57815-91ED-43cb-92C2-25804820EDAC}">
              <c15:datalabelsRange>
                <c15:f>Alaska_Percentile_Axis!$C$2:$C$6</c15:f>
                <c15:dlblRangeCache>
                  <c:ptCount val="5"/>
                  <c:pt idx="0">
                    <c:v>23%</c:v>
                  </c:pt>
                  <c:pt idx="1">
                    <c:v>0%</c:v>
                  </c:pt>
                  <c:pt idx="2">
                    <c:v>29%</c:v>
                  </c:pt>
                  <c:pt idx="3">
                    <c:v>74%</c:v>
                  </c:pt>
                  <c:pt idx="4">
                    <c:v>68%</c:v>
                  </c:pt>
                </c15:dlblRangeCache>
              </c15:datalabelsRange>
            </c:ext>
            <c:ext xmlns:c16="http://schemas.microsoft.com/office/drawing/2014/chart" uri="{C3380CC4-5D6E-409C-BE32-E72D297353CC}">
              <c16:uniqueId val="{00000005-6473-4592-B66B-7F8C080B5621}"/>
            </c:ext>
          </c:extLst>
        </c:ser>
        <c:ser>
          <c:idx val="3"/>
          <c:order val="3"/>
          <c:tx>
            <c:strRef>
              <c:f>Alaska_Percentile_Axis!$E$1</c:f>
              <c:strCache>
                <c:ptCount val="1"/>
                <c:pt idx="0">
                  <c:v>State</c:v>
                </c:pt>
              </c:strCache>
            </c:strRef>
          </c:tx>
          <c:spPr>
            <a:solidFill>
              <a:schemeClr val="accent1">
                <a:lumMod val="20000"/>
                <a:lumOff val="80000"/>
              </a:schemeClr>
            </a:solidFill>
            <a:ln>
              <a:noFill/>
            </a:ln>
            <a:effectLst/>
          </c:spPr>
          <c:invertIfNegative val="0"/>
          <c:dLbls>
            <c:dLbl>
              <c:idx val="0"/>
              <c:tx>
                <c:rich>
                  <a:bodyPr/>
                  <a:lstStyle/>
                  <a:p>
                    <a:fld id="{B32E9A57-28B1-453E-B43B-C2E95ADA2C4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6473-4592-B66B-7F8C080B5621}"/>
                </c:ext>
              </c:extLst>
            </c:dLbl>
            <c:dLbl>
              <c:idx val="1"/>
              <c:tx>
                <c:rich>
                  <a:bodyPr/>
                  <a:lstStyle/>
                  <a:p>
                    <a:fld id="{CF995A3A-F2E4-4094-8C60-81B12786ACA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6473-4592-B66B-7F8C080B5621}"/>
                </c:ext>
              </c:extLst>
            </c:dLbl>
            <c:dLbl>
              <c:idx val="2"/>
              <c:tx>
                <c:rich>
                  <a:bodyPr/>
                  <a:lstStyle/>
                  <a:p>
                    <a:fld id="{8D00B0EF-05F4-4719-B373-43AEFDE8F13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6473-4592-B66B-7F8C080B5621}"/>
                </c:ext>
              </c:extLst>
            </c:dLbl>
            <c:dLbl>
              <c:idx val="3"/>
              <c:tx>
                <c:rich>
                  <a:bodyPr/>
                  <a:lstStyle/>
                  <a:p>
                    <a:fld id="{C1D15E70-0948-40B8-825D-B5834A6A92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6473-4592-B66B-7F8C080B5621}"/>
                </c:ext>
              </c:extLst>
            </c:dLbl>
            <c:dLbl>
              <c:idx val="4"/>
              <c:tx>
                <c:rich>
                  <a:bodyPr/>
                  <a:lstStyle/>
                  <a:p>
                    <a:fld id="{7CFD0919-B3E0-4148-821B-7FB45453FB7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6473-4592-B66B-7F8C080B5621}"/>
                </c:ext>
              </c:extLst>
            </c:dLbl>
            <c:spPr>
              <a:noFill/>
              <a:ln>
                <a:noFill/>
              </a:ln>
              <a:effectLst/>
            </c:spPr>
            <c:txPr>
              <a:bodyPr rot="0" spcFirstLastPara="1" vertOverflow="ellipsis" vert="horz" wrap="square" anchor="ctr" anchorCtr="1"/>
              <a:lstStyle/>
              <a:p>
                <a:pPr>
                  <a:defRPr sz="1050" b="0" i="0" u="none" strike="noStrike" kern="1200" baseline="0">
                    <a:solidFill>
                      <a:srgbClr val="003366"/>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Alaska_Percentile_Axis!$A$2:$A$6</c:f>
              <c:strCache>
                <c:ptCount val="5"/>
                <c:pt idx="0">
                  <c:v>Less Than High School Education</c:v>
                </c:pt>
                <c:pt idx="1">
                  <c:v>Linguistically Isolated</c:v>
                </c:pt>
                <c:pt idx="2">
                  <c:v>Low Income</c:v>
                </c:pt>
                <c:pt idx="3">
                  <c:v>People of Color</c:v>
                </c:pt>
                <c:pt idx="4">
                  <c:v>Unemployment</c:v>
                </c:pt>
              </c:strCache>
            </c:strRef>
          </c:cat>
          <c:val>
            <c:numRef>
              <c:f>Alaska_Percentile_Axis!$E$2:$E$6</c:f>
              <c:numCache>
                <c:formatCode>General</c:formatCode>
                <c:ptCount val="5"/>
                <c:pt idx="0">
                  <c:v>432</c:v>
                </c:pt>
                <c:pt idx="1">
                  <c:v>46</c:v>
                </c:pt>
                <c:pt idx="2">
                  <c:v>420</c:v>
                </c:pt>
                <c:pt idx="3">
                  <c:v>442</c:v>
                </c:pt>
                <c:pt idx="4">
                  <c:v>409</c:v>
                </c:pt>
              </c:numCache>
            </c:numRef>
          </c:val>
          <c:extLst>
            <c:ext xmlns:c15="http://schemas.microsoft.com/office/drawing/2012/chart" uri="{02D57815-91ED-43cb-92C2-25804820EDAC}">
              <c15:datalabelsRange>
                <c15:f>Alaska_Percentile_Axis!$F$2:$F$6</c15:f>
                <c15:dlblRangeCache>
                  <c:ptCount val="5"/>
                  <c:pt idx="0">
                    <c:v>72%</c:v>
                  </c:pt>
                  <c:pt idx="1">
                    <c:v>8%</c:v>
                  </c:pt>
                  <c:pt idx="2">
                    <c:v>70%</c:v>
                  </c:pt>
                  <c:pt idx="3">
                    <c:v>74%</c:v>
                  </c:pt>
                  <c:pt idx="4">
                    <c:v>68%</c:v>
                  </c:pt>
                </c15:dlblRangeCache>
              </c15:datalabelsRange>
            </c:ext>
            <c:ext xmlns:c16="http://schemas.microsoft.com/office/drawing/2014/chart" uri="{C3380CC4-5D6E-409C-BE32-E72D297353CC}">
              <c16:uniqueId val="{0000000B-6473-4592-B66B-7F8C080B5621}"/>
            </c:ext>
          </c:extLst>
        </c:ser>
        <c:dLbls>
          <c:showLegendKey val="0"/>
          <c:showVal val="0"/>
          <c:showCatName val="0"/>
          <c:showSerName val="0"/>
          <c:showPercent val="0"/>
          <c:showBubbleSize val="0"/>
        </c:dLbls>
        <c:gapWidth val="221"/>
        <c:overlap val="-20"/>
        <c:axId val="1355025568"/>
        <c:axId val="1333947024"/>
        <c:extLst>
          <c:ext xmlns:c15="http://schemas.microsoft.com/office/drawing/2012/chart" uri="{02D57815-91ED-43cb-92C2-25804820EDAC}">
            <c15:filteredBarSeries>
              <c15:ser>
                <c:idx val="2"/>
                <c:order val="2"/>
                <c:tx>
                  <c:strRef>
                    <c:extLst>
                      <c:ext uri="{02D57815-91ED-43cb-92C2-25804820EDAC}">
                        <c15:formulaRef>
                          <c15:sqref>Alaska_Percentile_Axis!$D$1</c15:sqref>
                        </c15:formulaRef>
                      </c:ext>
                    </c:extLst>
                    <c:strCache>
                      <c:ptCount val="1"/>
                      <c:pt idx="0">
                        <c:v>National Label</c:v>
                      </c:pt>
                    </c:strCache>
                  </c:strRef>
                </c:tx>
                <c:spPr>
                  <a:solidFill>
                    <a:schemeClr val="accent3"/>
                  </a:solidFill>
                  <a:ln>
                    <a:noFill/>
                  </a:ln>
                  <a:effectLst/>
                </c:spPr>
                <c:invertIfNegative val="0"/>
                <c:cat>
                  <c:strRef>
                    <c:extLst>
                      <c:ext uri="{02D57815-91ED-43cb-92C2-25804820EDAC}">
                        <c15:formulaRef>
                          <c15:sqref>Alaska_Percentile_Axis!$A$2:$A$6</c15:sqref>
                        </c15:formulaRef>
                      </c:ext>
                    </c:extLst>
                    <c:strCache>
                      <c:ptCount val="5"/>
                      <c:pt idx="0">
                        <c:v>Less Than High School Education</c:v>
                      </c:pt>
                      <c:pt idx="1">
                        <c:v>Linguistically Isolated</c:v>
                      </c:pt>
                      <c:pt idx="2">
                        <c:v>Low Income</c:v>
                      </c:pt>
                      <c:pt idx="3">
                        <c:v>People of Color</c:v>
                      </c:pt>
                      <c:pt idx="4">
                        <c:v>Unemployment</c:v>
                      </c:pt>
                    </c:strCache>
                  </c:strRef>
                </c:cat>
                <c:val>
                  <c:numRef>
                    <c:extLst>
                      <c:ext uri="{02D57815-91ED-43cb-92C2-25804820EDAC}">
                        <c15:formulaRef>
                          <c15:sqref>Alaska_Percentile_Axis!$D$2:$D$6</c15:sqref>
                        </c15:formulaRef>
                      </c:ext>
                    </c:extLst>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D-6473-4592-B66B-7F8C080B5621}"/>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Alaska_Percentile_Axis!$G$1</c15:sqref>
                        </c15:formulaRef>
                      </c:ext>
                    </c:extLst>
                    <c:strCache>
                      <c:ptCount val="1"/>
                      <c:pt idx="0">
                        <c:v>State Label</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Alaska_Percentile_Axis!$A$2:$A$6</c15:sqref>
                        </c15:formulaRef>
                      </c:ext>
                    </c:extLst>
                    <c:strCache>
                      <c:ptCount val="5"/>
                      <c:pt idx="0">
                        <c:v>Less Than High School Education</c:v>
                      </c:pt>
                      <c:pt idx="1">
                        <c:v>Linguistically Isolated</c:v>
                      </c:pt>
                      <c:pt idx="2">
                        <c:v>Low Income</c:v>
                      </c:pt>
                      <c:pt idx="3">
                        <c:v>People of Color</c:v>
                      </c:pt>
                      <c:pt idx="4">
                        <c:v>Unemployment</c:v>
                      </c:pt>
                    </c:strCache>
                  </c:strRef>
                </c:cat>
                <c:val>
                  <c:numRef>
                    <c:extLst xmlns:c15="http://schemas.microsoft.com/office/drawing/2012/chart">
                      <c:ext xmlns:c15="http://schemas.microsoft.com/office/drawing/2012/chart" uri="{02D57815-91ED-43cb-92C2-25804820EDAC}">
                        <c15:formulaRef>
                          <c15:sqref>Alaska_Percentile_Axis!$G$2:$G$6</c15:sqref>
                        </c15:formulaRef>
                      </c:ext>
                    </c:extLst>
                    <c:numCache>
                      <c:formatCode>General</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0F-6473-4592-B66B-7F8C080B5621}"/>
                  </c:ext>
                </c:extLst>
              </c15:ser>
            </c15:filteredBarSeries>
          </c:ext>
        </c:extLst>
      </c:barChart>
      <c:barChart>
        <c:barDir val="col"/>
        <c:grouping val="clustered"/>
        <c:varyColors val="0"/>
        <c:dLbls>
          <c:showLegendKey val="0"/>
          <c:showVal val="0"/>
          <c:showCatName val="0"/>
          <c:showSerName val="0"/>
          <c:showPercent val="0"/>
          <c:showBubbleSize val="0"/>
        </c:dLbls>
        <c:gapWidth val="219"/>
        <c:axId val="1275647776"/>
        <c:axId val="1264067584"/>
        <c:extLst>
          <c:ext xmlns:c15="http://schemas.microsoft.com/office/drawing/2012/chart" uri="{02D57815-91ED-43cb-92C2-25804820EDAC}">
            <c15:filteredBarSeries>
              <c15:ser>
                <c:idx val="1"/>
                <c:order val="1"/>
                <c:tx>
                  <c:strRef>
                    <c:extLst>
                      <c:ext uri="{02D57815-91ED-43cb-92C2-25804820EDAC}">
                        <c15:formulaRef>
                          <c15:sqref>Alaska_Percentile_Axis!$C$1</c15:sqref>
                        </c15:formulaRef>
                      </c:ext>
                    </c:extLst>
                    <c:strCache>
                      <c:ptCount val="1"/>
                      <c:pt idx="0">
                        <c:v>National Percent</c:v>
                      </c:pt>
                    </c:strCache>
                  </c:strRef>
                </c:tx>
                <c:spPr>
                  <a:noFill/>
                  <a:ln>
                    <a:noFill/>
                  </a:ln>
                  <a:effectLst/>
                </c:spPr>
                <c:invertIfNegative val="0"/>
                <c:cat>
                  <c:strRef>
                    <c:extLst>
                      <c:ext uri="{02D57815-91ED-43cb-92C2-25804820EDAC}">
                        <c15:formulaRef>
                          <c15:sqref>Alaska_Percentile_Axis!$A$2:$A$6</c15:sqref>
                        </c15:formulaRef>
                      </c:ext>
                    </c:extLst>
                    <c:strCache>
                      <c:ptCount val="5"/>
                      <c:pt idx="0">
                        <c:v>Less Than High School Education</c:v>
                      </c:pt>
                      <c:pt idx="1">
                        <c:v>Linguistically Isolated</c:v>
                      </c:pt>
                      <c:pt idx="2">
                        <c:v>Low Income</c:v>
                      </c:pt>
                      <c:pt idx="3">
                        <c:v>People of Color</c:v>
                      </c:pt>
                      <c:pt idx="4">
                        <c:v>Unemployment</c:v>
                      </c:pt>
                    </c:strCache>
                  </c:strRef>
                </c:cat>
                <c:val>
                  <c:numRef>
                    <c:extLst>
                      <c:ext uri="{02D57815-91ED-43cb-92C2-25804820EDAC}">
                        <c15:formulaRef>
                          <c15:sqref>Alaska_Percentile_Axis!$C$2:$C$6</c15:sqref>
                        </c15:formulaRef>
                      </c:ext>
                    </c:extLst>
                    <c:numCache>
                      <c:formatCode>0%</c:formatCode>
                      <c:ptCount val="5"/>
                      <c:pt idx="0">
                        <c:v>0.23128119800332778</c:v>
                      </c:pt>
                      <c:pt idx="1">
                        <c:v>0</c:v>
                      </c:pt>
                      <c:pt idx="2">
                        <c:v>0.28951747088186358</c:v>
                      </c:pt>
                      <c:pt idx="3">
                        <c:v>0.73544093178036607</c:v>
                      </c:pt>
                      <c:pt idx="4">
                        <c:v>0.68386023294509146</c:v>
                      </c:pt>
                    </c:numCache>
                  </c:numRef>
                </c:val>
                <c:extLst>
                  <c:ext xmlns:c16="http://schemas.microsoft.com/office/drawing/2014/chart" uri="{C3380CC4-5D6E-409C-BE32-E72D297353CC}">
                    <c16:uniqueId val="{0000000C-6473-4592-B66B-7F8C080B5621}"/>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Alaska_Percentile_Axis!$F$1</c15:sqref>
                        </c15:formulaRef>
                      </c:ext>
                    </c:extLst>
                    <c:strCache>
                      <c:ptCount val="1"/>
                      <c:pt idx="0">
                        <c:v>State Percent</c:v>
                      </c:pt>
                    </c:strCache>
                  </c:strRef>
                </c:tx>
                <c:spPr>
                  <a:noFill/>
                  <a:ln>
                    <a:noFill/>
                  </a:ln>
                  <a:effectLst/>
                </c:spPr>
                <c:invertIfNegative val="0"/>
                <c:cat>
                  <c:strRef>
                    <c:extLst xmlns:c15="http://schemas.microsoft.com/office/drawing/2012/chart">
                      <c:ext xmlns:c15="http://schemas.microsoft.com/office/drawing/2012/chart" uri="{02D57815-91ED-43cb-92C2-25804820EDAC}">
                        <c15:formulaRef>
                          <c15:sqref>Alaska_Percentile_Axis!$A$2:$A$6</c15:sqref>
                        </c15:formulaRef>
                      </c:ext>
                    </c:extLst>
                    <c:strCache>
                      <c:ptCount val="5"/>
                      <c:pt idx="0">
                        <c:v>Less Than High School Education</c:v>
                      </c:pt>
                      <c:pt idx="1">
                        <c:v>Linguistically Isolated</c:v>
                      </c:pt>
                      <c:pt idx="2">
                        <c:v>Low Income</c:v>
                      </c:pt>
                      <c:pt idx="3">
                        <c:v>People of Color</c:v>
                      </c:pt>
                      <c:pt idx="4">
                        <c:v>Unemployment</c:v>
                      </c:pt>
                    </c:strCache>
                  </c:strRef>
                </c:cat>
                <c:val>
                  <c:numRef>
                    <c:extLst xmlns:c15="http://schemas.microsoft.com/office/drawing/2012/chart">
                      <c:ext xmlns:c15="http://schemas.microsoft.com/office/drawing/2012/chart" uri="{02D57815-91ED-43cb-92C2-25804820EDAC}">
                        <c15:formulaRef>
                          <c15:sqref>Alaska_Percentile_Axis!$F$2:$F$6</c15:sqref>
                        </c15:formulaRef>
                      </c:ext>
                    </c:extLst>
                    <c:numCache>
                      <c:formatCode>0%</c:formatCode>
                      <c:ptCount val="5"/>
                      <c:pt idx="0">
                        <c:v>0.71880199667221301</c:v>
                      </c:pt>
                      <c:pt idx="1">
                        <c:v>7.6539101497504161E-2</c:v>
                      </c:pt>
                      <c:pt idx="2">
                        <c:v>0.69883527454242933</c:v>
                      </c:pt>
                      <c:pt idx="3">
                        <c:v>0.73544093178036607</c:v>
                      </c:pt>
                      <c:pt idx="4">
                        <c:v>0.68053244592346085</c:v>
                      </c:pt>
                    </c:numCache>
                  </c:numRef>
                </c:val>
                <c:extLst xmlns:c15="http://schemas.microsoft.com/office/drawing/2012/chart">
                  <c:ext xmlns:c16="http://schemas.microsoft.com/office/drawing/2014/chart" uri="{C3380CC4-5D6E-409C-BE32-E72D297353CC}">
                    <c16:uniqueId val="{0000000E-6473-4592-B66B-7F8C080B5621}"/>
                  </c:ext>
                </c:extLst>
              </c15:ser>
            </c15:filteredBarSeries>
          </c:ext>
        </c:extLst>
      </c:barChart>
      <c:catAx>
        <c:axId val="1355025568"/>
        <c:scaling>
          <c:orientation val="minMax"/>
        </c:scaling>
        <c:delete val="0"/>
        <c:axPos val="b"/>
        <c:numFmt formatCode="General" sourceLinked="1"/>
        <c:majorTickMark val="none"/>
        <c:minorTickMark val="none"/>
        <c:tickLblPos val="nextTo"/>
        <c:spPr>
          <a:noFill/>
          <a:ln w="9525" cap="flat" cmpd="sng" algn="ctr">
            <a:solidFill>
              <a:schemeClr val="accent1">
                <a:alpha val="93000"/>
              </a:schemeClr>
            </a:solidFill>
            <a:round/>
          </a:ln>
          <a:effectLst/>
        </c:spPr>
        <c:txPr>
          <a:bodyPr rot="0" spcFirstLastPara="1" vertOverflow="ellipsis" wrap="square" anchor="ctr" anchorCtr="1"/>
          <a:lstStyle/>
          <a:p>
            <a:pPr>
              <a:defRPr sz="1600" b="0" i="0" u="none" strike="noStrike" kern="1200" baseline="0">
                <a:solidFill>
                  <a:srgbClr val="003366"/>
                </a:solidFill>
                <a:latin typeface="+mn-lt"/>
                <a:ea typeface="+mn-ea"/>
                <a:cs typeface="+mn-cs"/>
              </a:defRPr>
            </a:pPr>
            <a:endParaRPr lang="en-US"/>
          </a:p>
        </c:txPr>
        <c:crossAx val="1333947024"/>
        <c:crosses val="autoZero"/>
        <c:auto val="1"/>
        <c:lblAlgn val="ctr"/>
        <c:lblOffset val="100"/>
        <c:noMultiLvlLbl val="0"/>
      </c:catAx>
      <c:valAx>
        <c:axId val="1333947024"/>
        <c:scaling>
          <c:orientation val="minMax"/>
          <c:max val="600"/>
        </c:scaling>
        <c:delete val="0"/>
        <c:axPos val="l"/>
        <c:majorGridlines>
          <c:spPr>
            <a:ln w="9525" cap="flat" cmpd="sng" algn="ctr">
              <a:solidFill>
                <a:schemeClr val="bg2">
                  <a:lumMod val="75000"/>
                </a:schemeClr>
              </a:solidFill>
              <a:round/>
            </a:ln>
            <a:effectLst/>
          </c:spPr>
        </c:majorGridlines>
        <c:title>
          <c:tx>
            <c:rich>
              <a:bodyPr rot="-5400000" spcFirstLastPara="1" vertOverflow="ellipsis" vert="horz" wrap="square" anchor="ctr" anchorCtr="1"/>
              <a:lstStyle/>
              <a:p>
                <a:pPr>
                  <a:defRPr sz="1100" b="0" i="0" u="none" strike="noStrike" kern="1200" baseline="0">
                    <a:solidFill>
                      <a:srgbClr val="003366"/>
                    </a:solidFill>
                    <a:latin typeface="+mn-lt"/>
                    <a:ea typeface="+mn-ea"/>
                    <a:cs typeface="+mn-cs"/>
                  </a:defRPr>
                </a:pPr>
                <a:r>
                  <a:rPr lang="en-US" sz="1100"/>
                  <a:t>Number of Homes</a:t>
                </a:r>
              </a:p>
            </c:rich>
          </c:tx>
          <c:overlay val="0"/>
          <c:spPr>
            <a:noFill/>
            <a:ln>
              <a:noFill/>
            </a:ln>
            <a:effectLst/>
          </c:spPr>
          <c:txPr>
            <a:bodyPr rot="-5400000" spcFirstLastPara="1" vertOverflow="ellipsis" vert="horz" wrap="square" anchor="ctr" anchorCtr="1"/>
            <a:lstStyle/>
            <a:p>
              <a:pPr>
                <a:defRPr sz="1100" b="0" i="0" u="none" strike="noStrike" kern="1200" baseline="0">
                  <a:solidFill>
                    <a:srgbClr val="003366"/>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3366"/>
                </a:solidFill>
                <a:latin typeface="+mn-lt"/>
                <a:ea typeface="+mn-ea"/>
                <a:cs typeface="+mn-cs"/>
              </a:defRPr>
            </a:pPr>
            <a:endParaRPr lang="en-US"/>
          </a:p>
        </c:txPr>
        <c:crossAx val="1355025568"/>
        <c:crosses val="autoZero"/>
        <c:crossBetween val="between"/>
      </c:valAx>
      <c:valAx>
        <c:axId val="1264067584"/>
        <c:scaling>
          <c:orientation val="minMax"/>
          <c:max val="1"/>
        </c:scaling>
        <c:delete val="0"/>
        <c:axPos val="r"/>
        <c:majorGridlines>
          <c:spPr>
            <a:ln w="9525" cap="flat" cmpd="sng" algn="ctr">
              <a:solidFill>
                <a:schemeClr val="tx1">
                  <a:lumMod val="15000"/>
                  <a:lumOff val="85000"/>
                </a:schemeClr>
              </a:solidFill>
              <a:prstDash val="dash"/>
              <a:round/>
            </a:ln>
            <a:effectLst/>
          </c:spPr>
        </c:majorGridlines>
        <c:numFmt formatCode="0%" sourceLinked="1"/>
        <c:majorTickMark val="cross"/>
        <c:minorTickMark val="none"/>
        <c:tickLblPos val="nextTo"/>
        <c:spPr>
          <a:noFill/>
          <a:ln>
            <a:noFill/>
            <a:prstDash val="sysDash"/>
          </a:ln>
          <a:effectLst/>
        </c:spPr>
        <c:txPr>
          <a:bodyPr rot="0" spcFirstLastPara="1" vertOverflow="ellipsis" wrap="square" anchor="ctr" anchorCtr="1"/>
          <a:lstStyle/>
          <a:p>
            <a:pPr>
              <a:defRPr sz="900" b="0" i="0" u="none" strike="noStrike" kern="1200" baseline="0">
                <a:solidFill>
                  <a:srgbClr val="003366"/>
                </a:solidFill>
                <a:latin typeface="+mn-lt"/>
                <a:ea typeface="+mn-ea"/>
                <a:cs typeface="+mn-cs"/>
              </a:defRPr>
            </a:pPr>
            <a:endParaRPr lang="en-US"/>
          </a:p>
        </c:txPr>
        <c:crossAx val="1275647776"/>
        <c:crosses val="max"/>
        <c:crossBetween val="between"/>
      </c:valAx>
      <c:catAx>
        <c:axId val="1275647776"/>
        <c:scaling>
          <c:orientation val="minMax"/>
        </c:scaling>
        <c:delete val="1"/>
        <c:axPos val="b"/>
        <c:numFmt formatCode="General" sourceLinked="1"/>
        <c:majorTickMark val="out"/>
        <c:minorTickMark val="none"/>
        <c:tickLblPos val="nextTo"/>
        <c:crossAx val="1264067584"/>
        <c:crossesAt val="1"/>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00336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3366"/>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003366"/>
                </a:solidFill>
                <a:latin typeface="+mn-lt"/>
                <a:ea typeface="+mn-ea"/>
                <a:cs typeface="+mn-cs"/>
              </a:defRPr>
            </a:pPr>
            <a:r>
              <a:rPr lang="en-US" sz="2000">
                <a:solidFill>
                  <a:srgbClr val="003366"/>
                </a:solidFill>
              </a:rPr>
              <a:t>Homes in Census Tracts within</a:t>
            </a:r>
          </a:p>
          <a:p>
            <a:pPr>
              <a:defRPr sz="2000">
                <a:solidFill>
                  <a:srgbClr val="003366"/>
                </a:solidFill>
              </a:defRPr>
            </a:pPr>
            <a:r>
              <a:rPr lang="en-US" sz="2000">
                <a:solidFill>
                  <a:srgbClr val="003366"/>
                </a:solidFill>
              </a:rPr>
              <a:t> 80th Percentiles</a:t>
            </a:r>
            <a:r>
              <a:rPr lang="en-US" sz="2000" baseline="0">
                <a:solidFill>
                  <a:srgbClr val="003366"/>
                </a:solidFill>
              </a:rPr>
              <a:t> of At-Risk Factors</a:t>
            </a:r>
            <a:endParaRPr lang="en-US" sz="2000">
              <a:solidFill>
                <a:srgbClr val="003366"/>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rgbClr val="003366"/>
              </a:solidFill>
              <a:latin typeface="+mn-lt"/>
              <a:ea typeface="+mn-ea"/>
              <a:cs typeface="+mn-cs"/>
            </a:defRPr>
          </a:pPr>
          <a:endParaRPr lang="en-US"/>
        </a:p>
      </c:txPr>
    </c:title>
    <c:autoTitleDeleted val="0"/>
    <c:plotArea>
      <c:layout/>
      <c:barChart>
        <c:barDir val="col"/>
        <c:grouping val="clustered"/>
        <c:varyColors val="0"/>
        <c:ser>
          <c:idx val="0"/>
          <c:order val="0"/>
          <c:tx>
            <c:strRef>
              <c:f>Albuquerque_Percentile_Axis!$B$1</c:f>
              <c:strCache>
                <c:ptCount val="1"/>
                <c:pt idx="0">
                  <c:v>National</c:v>
                </c:pt>
              </c:strCache>
            </c:strRef>
          </c:tx>
          <c:spPr>
            <a:solidFill>
              <a:schemeClr val="accent1">
                <a:lumMod val="75000"/>
              </a:schemeClr>
            </a:solidFill>
            <a:ln>
              <a:noFill/>
            </a:ln>
            <a:effectLst/>
          </c:spPr>
          <c:invertIfNegative val="0"/>
          <c:dLbls>
            <c:dLbl>
              <c:idx val="0"/>
              <c:tx>
                <c:rich>
                  <a:bodyPr/>
                  <a:lstStyle/>
                  <a:p>
                    <a:fld id="{F84C4DCC-28F1-46A3-A319-F38B4B58E11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B7B8-4151-ACE1-54B984CBAAEF}"/>
                </c:ext>
              </c:extLst>
            </c:dLbl>
            <c:dLbl>
              <c:idx val="1"/>
              <c:tx>
                <c:rich>
                  <a:bodyPr/>
                  <a:lstStyle/>
                  <a:p>
                    <a:fld id="{A8FDD714-75B5-4C77-A0D7-F70323AADF2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B7B8-4151-ACE1-54B984CBAAEF}"/>
                </c:ext>
              </c:extLst>
            </c:dLbl>
            <c:dLbl>
              <c:idx val="2"/>
              <c:tx>
                <c:rich>
                  <a:bodyPr/>
                  <a:lstStyle/>
                  <a:p>
                    <a:fld id="{A41BCC2D-309B-4617-98A5-B0534A6B2B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B7B8-4151-ACE1-54B984CBAAEF}"/>
                </c:ext>
              </c:extLst>
            </c:dLbl>
            <c:dLbl>
              <c:idx val="3"/>
              <c:tx>
                <c:rich>
                  <a:bodyPr/>
                  <a:lstStyle/>
                  <a:p>
                    <a:fld id="{F10D0D85-A042-4CFE-A15E-01EBEAB525B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7B8-4151-ACE1-54B984CBAAEF}"/>
                </c:ext>
              </c:extLst>
            </c:dLbl>
            <c:dLbl>
              <c:idx val="4"/>
              <c:tx>
                <c:rich>
                  <a:bodyPr/>
                  <a:lstStyle/>
                  <a:p>
                    <a:fld id="{15674961-BCD8-41D9-8AE3-8D6D4288B3F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B7B8-4151-ACE1-54B984CBAAE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3366"/>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Albuquerque_Percentile_Axis!$A$2:$A$6</c:f>
              <c:strCache>
                <c:ptCount val="5"/>
                <c:pt idx="0">
                  <c:v>Less Than High School Education</c:v>
                </c:pt>
                <c:pt idx="1">
                  <c:v>Linguistically Isolated</c:v>
                </c:pt>
                <c:pt idx="2">
                  <c:v>Low Income</c:v>
                </c:pt>
                <c:pt idx="3">
                  <c:v>People of Color</c:v>
                </c:pt>
                <c:pt idx="4">
                  <c:v>Unemployment</c:v>
                </c:pt>
              </c:strCache>
            </c:strRef>
          </c:cat>
          <c:val>
            <c:numRef>
              <c:f>Albuquerque_Percentile_Axis!$B$2:$B$6</c:f>
              <c:numCache>
                <c:formatCode>#,##0</c:formatCode>
                <c:ptCount val="5"/>
                <c:pt idx="0">
                  <c:v>0</c:v>
                </c:pt>
                <c:pt idx="1">
                  <c:v>0</c:v>
                </c:pt>
                <c:pt idx="2">
                  <c:v>1704</c:v>
                </c:pt>
                <c:pt idx="3">
                  <c:v>1505</c:v>
                </c:pt>
                <c:pt idx="4">
                  <c:v>2610</c:v>
                </c:pt>
              </c:numCache>
            </c:numRef>
          </c:val>
          <c:extLst>
            <c:ext xmlns:c15="http://schemas.microsoft.com/office/drawing/2012/chart" uri="{02D57815-91ED-43cb-92C2-25804820EDAC}">
              <c15:datalabelsRange>
                <c15:f>Albuquerque_Percentile_Axis!$C$2:$C$6</c15:f>
                <c15:dlblRangeCache>
                  <c:ptCount val="5"/>
                  <c:pt idx="0">
                    <c:v>0%</c:v>
                  </c:pt>
                  <c:pt idx="1">
                    <c:v>0%</c:v>
                  </c:pt>
                  <c:pt idx="2">
                    <c:v>17%</c:v>
                  </c:pt>
                  <c:pt idx="3">
                    <c:v>15%</c:v>
                  </c:pt>
                  <c:pt idx="4">
                    <c:v>26%</c:v>
                  </c:pt>
                </c15:dlblRangeCache>
              </c15:datalabelsRange>
            </c:ext>
            <c:ext xmlns:c16="http://schemas.microsoft.com/office/drawing/2014/chart" uri="{C3380CC4-5D6E-409C-BE32-E72D297353CC}">
              <c16:uniqueId val="{00000005-B7B8-4151-ACE1-54B984CBAAEF}"/>
            </c:ext>
          </c:extLst>
        </c:ser>
        <c:ser>
          <c:idx val="3"/>
          <c:order val="3"/>
          <c:tx>
            <c:strRef>
              <c:f>Albuquerque_Percentile_Axis!$E$1</c:f>
              <c:strCache>
                <c:ptCount val="1"/>
                <c:pt idx="0">
                  <c:v>State</c:v>
                </c:pt>
              </c:strCache>
            </c:strRef>
          </c:tx>
          <c:spPr>
            <a:solidFill>
              <a:schemeClr val="accent1">
                <a:lumMod val="20000"/>
                <a:lumOff val="80000"/>
              </a:schemeClr>
            </a:solidFill>
            <a:ln>
              <a:noFill/>
            </a:ln>
            <a:effectLst/>
          </c:spPr>
          <c:invertIfNegative val="0"/>
          <c:dLbls>
            <c:dLbl>
              <c:idx val="0"/>
              <c:tx>
                <c:rich>
                  <a:bodyPr/>
                  <a:lstStyle/>
                  <a:p>
                    <a:fld id="{813669E9-AEBC-4B2D-997E-3ACDFB0FF40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7B8-4151-ACE1-54B984CBAAEF}"/>
                </c:ext>
              </c:extLst>
            </c:dLbl>
            <c:dLbl>
              <c:idx val="1"/>
              <c:tx>
                <c:rich>
                  <a:bodyPr/>
                  <a:lstStyle/>
                  <a:p>
                    <a:fld id="{0AFBE915-CD48-4820-A8C2-F0FEBE598FC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B7B8-4151-ACE1-54B984CBAAEF}"/>
                </c:ext>
              </c:extLst>
            </c:dLbl>
            <c:dLbl>
              <c:idx val="2"/>
              <c:tx>
                <c:rich>
                  <a:bodyPr/>
                  <a:lstStyle/>
                  <a:p>
                    <a:fld id="{0F6D8CA5-2741-4CA8-891C-C0A27812DDB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B7B8-4151-ACE1-54B984CBAAEF}"/>
                </c:ext>
              </c:extLst>
            </c:dLbl>
            <c:dLbl>
              <c:idx val="3"/>
              <c:tx>
                <c:rich>
                  <a:bodyPr/>
                  <a:lstStyle/>
                  <a:p>
                    <a:fld id="{A24D35D7-76E4-4255-9AE4-F3B5318E7A5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7B8-4151-ACE1-54B984CBAAEF}"/>
                </c:ext>
              </c:extLst>
            </c:dLbl>
            <c:dLbl>
              <c:idx val="4"/>
              <c:tx>
                <c:rich>
                  <a:bodyPr/>
                  <a:lstStyle/>
                  <a:p>
                    <a:fld id="{D4EB8358-9849-4187-8935-AC5F7AA123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B7B8-4151-ACE1-54B984CBAAE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3366"/>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Albuquerque_Percentile_Axis!$A$2:$A$6</c:f>
              <c:strCache>
                <c:ptCount val="5"/>
                <c:pt idx="0">
                  <c:v>Less Than High School Education</c:v>
                </c:pt>
                <c:pt idx="1">
                  <c:v>Linguistically Isolated</c:v>
                </c:pt>
                <c:pt idx="2">
                  <c:v>Low Income</c:v>
                </c:pt>
                <c:pt idx="3">
                  <c:v>People of Color</c:v>
                </c:pt>
                <c:pt idx="4">
                  <c:v>Unemployment</c:v>
                </c:pt>
              </c:strCache>
            </c:strRef>
          </c:cat>
          <c:val>
            <c:numRef>
              <c:f>Albuquerque_Percentile_Axis!$E$2:$E$6</c:f>
              <c:numCache>
                <c:formatCode>#,##0</c:formatCode>
                <c:ptCount val="5"/>
                <c:pt idx="0">
                  <c:v>2498</c:v>
                </c:pt>
                <c:pt idx="1">
                  <c:v>505</c:v>
                </c:pt>
                <c:pt idx="2">
                  <c:v>4263</c:v>
                </c:pt>
                <c:pt idx="3">
                  <c:v>4611</c:v>
                </c:pt>
                <c:pt idx="4">
                  <c:v>5224</c:v>
                </c:pt>
              </c:numCache>
            </c:numRef>
          </c:val>
          <c:extLst>
            <c:ext xmlns:c15="http://schemas.microsoft.com/office/drawing/2012/chart" uri="{02D57815-91ED-43cb-92C2-25804820EDAC}">
              <c15:datalabelsRange>
                <c15:f>Albuquerque_Percentile_Axis!$F$2:$F$6</c15:f>
                <c15:dlblRangeCache>
                  <c:ptCount val="5"/>
                  <c:pt idx="0">
                    <c:v>25%</c:v>
                  </c:pt>
                  <c:pt idx="1">
                    <c:v>5%</c:v>
                  </c:pt>
                  <c:pt idx="2">
                    <c:v>43%</c:v>
                  </c:pt>
                  <c:pt idx="3">
                    <c:v>46%</c:v>
                  </c:pt>
                  <c:pt idx="4">
                    <c:v>53%</c:v>
                  </c:pt>
                </c15:dlblRangeCache>
              </c15:datalabelsRange>
            </c:ext>
            <c:ext xmlns:c16="http://schemas.microsoft.com/office/drawing/2014/chart" uri="{C3380CC4-5D6E-409C-BE32-E72D297353CC}">
              <c16:uniqueId val="{0000000B-B7B8-4151-ACE1-54B984CBAAEF}"/>
            </c:ext>
          </c:extLst>
        </c:ser>
        <c:dLbls>
          <c:showLegendKey val="0"/>
          <c:showVal val="0"/>
          <c:showCatName val="0"/>
          <c:showSerName val="0"/>
          <c:showPercent val="0"/>
          <c:showBubbleSize val="0"/>
        </c:dLbls>
        <c:gapWidth val="221"/>
        <c:overlap val="-20"/>
        <c:axId val="1355025568"/>
        <c:axId val="1333947024"/>
        <c:extLst>
          <c:ext xmlns:c15="http://schemas.microsoft.com/office/drawing/2012/chart" uri="{02D57815-91ED-43cb-92C2-25804820EDAC}">
            <c15:filteredBarSeries>
              <c15:ser>
                <c:idx val="2"/>
                <c:order val="2"/>
                <c:tx>
                  <c:strRef>
                    <c:extLst>
                      <c:ext uri="{02D57815-91ED-43cb-92C2-25804820EDAC}">
                        <c15:formulaRef>
                          <c15:sqref>Albuquerque_Percentile_Axis!$D$1</c15:sqref>
                        </c15:formulaRef>
                      </c:ext>
                    </c:extLst>
                    <c:strCache>
                      <c:ptCount val="1"/>
                      <c:pt idx="0">
                        <c:v>National Label</c:v>
                      </c:pt>
                    </c:strCache>
                  </c:strRef>
                </c:tx>
                <c:spPr>
                  <a:solidFill>
                    <a:schemeClr val="accent3"/>
                  </a:solidFill>
                  <a:ln>
                    <a:noFill/>
                  </a:ln>
                  <a:effectLst/>
                </c:spPr>
                <c:invertIfNegative val="0"/>
                <c:cat>
                  <c:strRef>
                    <c:extLst>
                      <c:ext uri="{02D57815-91ED-43cb-92C2-25804820EDAC}">
                        <c15:formulaRef>
                          <c15:sqref>Albuquerque_Percentile_Axis!$A$2:$A$6</c15:sqref>
                        </c15:formulaRef>
                      </c:ext>
                    </c:extLst>
                    <c:strCache>
                      <c:ptCount val="5"/>
                      <c:pt idx="0">
                        <c:v>Less Than High School Education</c:v>
                      </c:pt>
                      <c:pt idx="1">
                        <c:v>Linguistically Isolated</c:v>
                      </c:pt>
                      <c:pt idx="2">
                        <c:v>Low Income</c:v>
                      </c:pt>
                      <c:pt idx="3">
                        <c:v>People of Color</c:v>
                      </c:pt>
                      <c:pt idx="4">
                        <c:v>Unemployment</c:v>
                      </c:pt>
                    </c:strCache>
                  </c:strRef>
                </c:cat>
                <c:val>
                  <c:numRef>
                    <c:extLst>
                      <c:ext uri="{02D57815-91ED-43cb-92C2-25804820EDAC}">
                        <c15:formulaRef>
                          <c15:sqref>Albuquerque_Percentile_Axis!$D$2:$D$6</c15:sqref>
                        </c15:formulaRef>
                      </c:ext>
                    </c:extLst>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D-B7B8-4151-ACE1-54B984CBAAEF}"/>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Albuquerque_Percentile_Axis!$G$1</c15:sqref>
                        </c15:formulaRef>
                      </c:ext>
                    </c:extLst>
                    <c:strCache>
                      <c:ptCount val="1"/>
                      <c:pt idx="0">
                        <c:v>State Label</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Albuquerque_Percentile_Axis!$A$2:$A$6</c15:sqref>
                        </c15:formulaRef>
                      </c:ext>
                    </c:extLst>
                    <c:strCache>
                      <c:ptCount val="5"/>
                      <c:pt idx="0">
                        <c:v>Less Than High School Education</c:v>
                      </c:pt>
                      <c:pt idx="1">
                        <c:v>Linguistically Isolated</c:v>
                      </c:pt>
                      <c:pt idx="2">
                        <c:v>Low Income</c:v>
                      </c:pt>
                      <c:pt idx="3">
                        <c:v>People of Color</c:v>
                      </c:pt>
                      <c:pt idx="4">
                        <c:v>Unemployment</c:v>
                      </c:pt>
                    </c:strCache>
                  </c:strRef>
                </c:cat>
                <c:val>
                  <c:numRef>
                    <c:extLst xmlns:c15="http://schemas.microsoft.com/office/drawing/2012/chart">
                      <c:ext xmlns:c15="http://schemas.microsoft.com/office/drawing/2012/chart" uri="{02D57815-91ED-43cb-92C2-25804820EDAC}">
                        <c15:formulaRef>
                          <c15:sqref>Albuquerque_Percentile_Axis!$G$2:$G$6</c15:sqref>
                        </c15:formulaRef>
                      </c:ext>
                    </c:extLst>
                    <c:numCache>
                      <c:formatCode>General</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0F-B7B8-4151-ACE1-54B984CBAAEF}"/>
                  </c:ext>
                </c:extLst>
              </c15:ser>
            </c15:filteredBarSeries>
          </c:ext>
        </c:extLst>
      </c:barChart>
      <c:barChart>
        <c:barDir val="col"/>
        <c:grouping val="clustered"/>
        <c:varyColors val="0"/>
        <c:dLbls>
          <c:showLegendKey val="0"/>
          <c:showVal val="0"/>
          <c:showCatName val="0"/>
          <c:showSerName val="0"/>
          <c:showPercent val="0"/>
          <c:showBubbleSize val="0"/>
        </c:dLbls>
        <c:gapWidth val="219"/>
        <c:axId val="1275647776"/>
        <c:axId val="1264067584"/>
        <c:extLst>
          <c:ext xmlns:c15="http://schemas.microsoft.com/office/drawing/2012/chart" uri="{02D57815-91ED-43cb-92C2-25804820EDAC}">
            <c15:filteredBarSeries>
              <c15:ser>
                <c:idx val="1"/>
                <c:order val="1"/>
                <c:tx>
                  <c:strRef>
                    <c:extLst>
                      <c:ext uri="{02D57815-91ED-43cb-92C2-25804820EDAC}">
                        <c15:formulaRef>
                          <c15:sqref>Albuquerque_Percentile_Axis!$C$1</c15:sqref>
                        </c15:formulaRef>
                      </c:ext>
                    </c:extLst>
                    <c:strCache>
                      <c:ptCount val="1"/>
                      <c:pt idx="0">
                        <c:v>National Percent</c:v>
                      </c:pt>
                    </c:strCache>
                  </c:strRef>
                </c:tx>
                <c:spPr>
                  <a:noFill/>
                  <a:ln>
                    <a:noFill/>
                  </a:ln>
                  <a:effectLst/>
                </c:spPr>
                <c:invertIfNegative val="0"/>
                <c:cat>
                  <c:strRef>
                    <c:extLst>
                      <c:ext uri="{02D57815-91ED-43cb-92C2-25804820EDAC}">
                        <c15:formulaRef>
                          <c15:sqref>Albuquerque_Percentile_Axis!$A$2:$A$6</c15:sqref>
                        </c15:formulaRef>
                      </c:ext>
                    </c:extLst>
                    <c:strCache>
                      <c:ptCount val="5"/>
                      <c:pt idx="0">
                        <c:v>Less Than High School Education</c:v>
                      </c:pt>
                      <c:pt idx="1">
                        <c:v>Linguistically Isolated</c:v>
                      </c:pt>
                      <c:pt idx="2">
                        <c:v>Low Income</c:v>
                      </c:pt>
                      <c:pt idx="3">
                        <c:v>People of Color</c:v>
                      </c:pt>
                      <c:pt idx="4">
                        <c:v>Unemployment</c:v>
                      </c:pt>
                    </c:strCache>
                  </c:strRef>
                </c:cat>
                <c:val>
                  <c:numRef>
                    <c:extLst>
                      <c:ext uri="{02D57815-91ED-43cb-92C2-25804820EDAC}">
                        <c15:formulaRef>
                          <c15:sqref>Albuquerque_Percentile_Axis!$C$2:$C$6</c15:sqref>
                        </c15:formulaRef>
                      </c:ext>
                    </c:extLst>
                    <c:numCache>
                      <c:formatCode>0%</c:formatCode>
                      <c:ptCount val="5"/>
                      <c:pt idx="0">
                        <c:v>0</c:v>
                      </c:pt>
                      <c:pt idx="1">
                        <c:v>0</c:v>
                      </c:pt>
                      <c:pt idx="2">
                        <c:v>0.17156665324204592</c:v>
                      </c:pt>
                      <c:pt idx="3">
                        <c:v>0.15153040676600887</c:v>
                      </c:pt>
                      <c:pt idx="4">
                        <c:v>0.26278695126862667</c:v>
                      </c:pt>
                    </c:numCache>
                  </c:numRef>
                </c:val>
                <c:extLst>
                  <c:ext xmlns:c16="http://schemas.microsoft.com/office/drawing/2014/chart" uri="{C3380CC4-5D6E-409C-BE32-E72D297353CC}">
                    <c16:uniqueId val="{0000000C-B7B8-4151-ACE1-54B984CBAAEF}"/>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Albuquerque_Percentile_Axis!$F$1</c15:sqref>
                        </c15:formulaRef>
                      </c:ext>
                    </c:extLst>
                    <c:strCache>
                      <c:ptCount val="1"/>
                      <c:pt idx="0">
                        <c:v>State Percent</c:v>
                      </c:pt>
                    </c:strCache>
                  </c:strRef>
                </c:tx>
                <c:spPr>
                  <a:noFill/>
                  <a:ln>
                    <a:noFill/>
                  </a:ln>
                  <a:effectLst/>
                </c:spPr>
                <c:invertIfNegative val="0"/>
                <c:cat>
                  <c:strRef>
                    <c:extLst xmlns:c15="http://schemas.microsoft.com/office/drawing/2012/chart">
                      <c:ext xmlns:c15="http://schemas.microsoft.com/office/drawing/2012/chart" uri="{02D57815-91ED-43cb-92C2-25804820EDAC}">
                        <c15:formulaRef>
                          <c15:sqref>Albuquerque_Percentile_Axis!$A$2:$A$6</c15:sqref>
                        </c15:formulaRef>
                      </c:ext>
                    </c:extLst>
                    <c:strCache>
                      <c:ptCount val="5"/>
                      <c:pt idx="0">
                        <c:v>Less Than High School Education</c:v>
                      </c:pt>
                      <c:pt idx="1">
                        <c:v>Linguistically Isolated</c:v>
                      </c:pt>
                      <c:pt idx="2">
                        <c:v>Low Income</c:v>
                      </c:pt>
                      <c:pt idx="3">
                        <c:v>People of Color</c:v>
                      </c:pt>
                      <c:pt idx="4">
                        <c:v>Unemployment</c:v>
                      </c:pt>
                    </c:strCache>
                  </c:strRef>
                </c:cat>
                <c:val>
                  <c:numRef>
                    <c:extLst xmlns:c15="http://schemas.microsoft.com/office/drawing/2012/chart">
                      <c:ext xmlns:c15="http://schemas.microsoft.com/office/drawing/2012/chart" uri="{02D57815-91ED-43cb-92C2-25804820EDAC}">
                        <c15:formulaRef>
                          <c15:sqref>Albuquerque_Percentile_Axis!$F$2:$F$6</c15:sqref>
                        </c15:formulaRef>
                      </c:ext>
                    </c:extLst>
                    <c:numCache>
                      <c:formatCode>0%</c:formatCode>
                      <c:ptCount val="5"/>
                      <c:pt idx="0">
                        <c:v>0.25151026983487718</c:v>
                      </c:pt>
                      <c:pt idx="1">
                        <c:v>5.0845751107531215E-2</c:v>
                      </c:pt>
                      <c:pt idx="2">
                        <c:v>0.42921868707209021</c:v>
                      </c:pt>
                      <c:pt idx="3">
                        <c:v>0.46425694724124045</c:v>
                      </c:pt>
                      <c:pt idx="4">
                        <c:v>0.52597664115988718</c:v>
                      </c:pt>
                    </c:numCache>
                  </c:numRef>
                </c:val>
                <c:extLst xmlns:c15="http://schemas.microsoft.com/office/drawing/2012/chart">
                  <c:ext xmlns:c16="http://schemas.microsoft.com/office/drawing/2014/chart" uri="{C3380CC4-5D6E-409C-BE32-E72D297353CC}">
                    <c16:uniqueId val="{0000000E-B7B8-4151-ACE1-54B984CBAAEF}"/>
                  </c:ext>
                </c:extLst>
              </c15:ser>
            </c15:filteredBarSeries>
          </c:ext>
        </c:extLst>
      </c:barChart>
      <c:catAx>
        <c:axId val="1355025568"/>
        <c:scaling>
          <c:orientation val="minMax"/>
        </c:scaling>
        <c:delete val="0"/>
        <c:axPos val="b"/>
        <c:numFmt formatCode="General" sourceLinked="1"/>
        <c:majorTickMark val="none"/>
        <c:minorTickMark val="none"/>
        <c:tickLblPos val="nextTo"/>
        <c:spPr>
          <a:noFill/>
          <a:ln w="9525" cap="flat" cmpd="sng" algn="ctr">
            <a:solidFill>
              <a:schemeClr val="accent1">
                <a:alpha val="93000"/>
              </a:schemeClr>
            </a:solidFill>
            <a:round/>
          </a:ln>
          <a:effectLst/>
        </c:spPr>
        <c:txPr>
          <a:bodyPr rot="0" spcFirstLastPara="1" vertOverflow="ellipsis" wrap="square" anchor="ctr" anchorCtr="1"/>
          <a:lstStyle/>
          <a:p>
            <a:pPr>
              <a:defRPr sz="1600" b="0" i="0" u="none" strike="noStrike" kern="1200" baseline="0">
                <a:solidFill>
                  <a:srgbClr val="003366"/>
                </a:solidFill>
                <a:latin typeface="+mn-lt"/>
                <a:ea typeface="+mn-ea"/>
                <a:cs typeface="+mn-cs"/>
              </a:defRPr>
            </a:pPr>
            <a:endParaRPr lang="en-US"/>
          </a:p>
        </c:txPr>
        <c:crossAx val="1333947024"/>
        <c:crosses val="autoZero"/>
        <c:auto val="1"/>
        <c:lblAlgn val="ctr"/>
        <c:lblOffset val="100"/>
        <c:noMultiLvlLbl val="0"/>
      </c:catAx>
      <c:valAx>
        <c:axId val="1333947024"/>
        <c:scaling>
          <c:orientation val="minMax"/>
          <c:max val="10000"/>
          <c:min val="0"/>
        </c:scaling>
        <c:delete val="0"/>
        <c:axPos val="l"/>
        <c:majorGridlines>
          <c:spPr>
            <a:ln w="9525" cap="flat" cmpd="sng" algn="ctr">
              <a:solidFill>
                <a:schemeClr val="bg2">
                  <a:lumMod val="75000"/>
                </a:schemeClr>
              </a:solidFill>
              <a:round/>
            </a:ln>
            <a:effectLst/>
          </c:spPr>
        </c:majorGridlines>
        <c:title>
          <c:tx>
            <c:rich>
              <a:bodyPr rot="-5400000" spcFirstLastPara="1" vertOverflow="ellipsis" vert="horz" wrap="square" anchor="ctr" anchorCtr="1"/>
              <a:lstStyle/>
              <a:p>
                <a:pPr>
                  <a:defRPr sz="1100" b="0" i="0" u="none" strike="noStrike" kern="1200" baseline="0">
                    <a:solidFill>
                      <a:srgbClr val="003366"/>
                    </a:solidFill>
                    <a:latin typeface="+mn-lt"/>
                    <a:ea typeface="+mn-ea"/>
                    <a:cs typeface="+mn-cs"/>
                  </a:defRPr>
                </a:pPr>
                <a:r>
                  <a:rPr lang="en-US" sz="1100">
                    <a:solidFill>
                      <a:srgbClr val="003366"/>
                    </a:solidFill>
                  </a:rPr>
                  <a:t>Number of Homes</a:t>
                </a:r>
              </a:p>
            </c:rich>
          </c:tx>
          <c:overlay val="0"/>
          <c:spPr>
            <a:noFill/>
            <a:ln>
              <a:noFill/>
            </a:ln>
            <a:effectLst/>
          </c:spPr>
          <c:txPr>
            <a:bodyPr rot="-5400000" spcFirstLastPara="1" vertOverflow="ellipsis" vert="horz" wrap="square" anchor="ctr" anchorCtr="1"/>
            <a:lstStyle/>
            <a:p>
              <a:pPr>
                <a:defRPr sz="1100" b="0" i="0" u="none" strike="noStrike" kern="1200" baseline="0">
                  <a:solidFill>
                    <a:srgbClr val="003366"/>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3366"/>
                </a:solidFill>
                <a:latin typeface="+mn-lt"/>
                <a:ea typeface="+mn-ea"/>
                <a:cs typeface="+mn-cs"/>
              </a:defRPr>
            </a:pPr>
            <a:endParaRPr lang="en-US"/>
          </a:p>
        </c:txPr>
        <c:crossAx val="1355025568"/>
        <c:crosses val="autoZero"/>
        <c:crossBetween val="between"/>
      </c:valAx>
      <c:valAx>
        <c:axId val="1264067584"/>
        <c:scaling>
          <c:orientation val="minMax"/>
          <c:max val="1"/>
        </c:scaling>
        <c:delete val="0"/>
        <c:axPos val="r"/>
        <c:majorGridlines>
          <c:spPr>
            <a:ln w="9525" cap="flat" cmpd="sng" algn="ctr">
              <a:solidFill>
                <a:schemeClr val="tx1">
                  <a:lumMod val="15000"/>
                  <a:lumOff val="85000"/>
                </a:schemeClr>
              </a:solidFill>
              <a:prstDash val="dash"/>
              <a:round/>
            </a:ln>
            <a:effectLst/>
          </c:spPr>
        </c:majorGridlines>
        <c:numFmt formatCode="0%" sourceLinked="1"/>
        <c:majorTickMark val="cross"/>
        <c:minorTickMark val="none"/>
        <c:tickLblPos val="nextTo"/>
        <c:spPr>
          <a:noFill/>
          <a:ln>
            <a:noFill/>
            <a:prstDash val="sysDash"/>
          </a:ln>
          <a:effectLst/>
        </c:spPr>
        <c:txPr>
          <a:bodyPr rot="0" spcFirstLastPara="1" vertOverflow="ellipsis" wrap="square" anchor="ctr" anchorCtr="0"/>
          <a:lstStyle/>
          <a:p>
            <a:pPr>
              <a:defRPr sz="900" b="0" i="0" u="none" strike="noStrike" kern="1200" baseline="0">
                <a:solidFill>
                  <a:srgbClr val="003366"/>
                </a:solidFill>
                <a:latin typeface="+mn-lt"/>
                <a:ea typeface="+mn-ea"/>
                <a:cs typeface="+mn-cs"/>
              </a:defRPr>
            </a:pPr>
            <a:endParaRPr lang="en-US"/>
          </a:p>
        </c:txPr>
        <c:crossAx val="1275647776"/>
        <c:crosses val="max"/>
        <c:crossBetween val="between"/>
      </c:valAx>
      <c:catAx>
        <c:axId val="1275647776"/>
        <c:scaling>
          <c:orientation val="minMax"/>
        </c:scaling>
        <c:delete val="1"/>
        <c:axPos val="b"/>
        <c:numFmt formatCode="General" sourceLinked="1"/>
        <c:majorTickMark val="out"/>
        <c:minorTickMark val="none"/>
        <c:tickLblPos val="nextTo"/>
        <c:crossAx val="1264067584"/>
        <c:crossesAt val="1"/>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00336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3D1D6-6F3C-437E-A386-78898544CD90}"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B6670-13B7-48C8-B7F7-A116D381D3D4}" type="slidenum">
              <a:rPr lang="en-US" smtClean="0"/>
              <a:t>‹#›</a:t>
            </a:fld>
            <a:endParaRPr lang="en-US"/>
          </a:p>
        </p:txBody>
      </p:sp>
    </p:spTree>
    <p:extLst>
      <p:ext uri="{BB962C8B-B14F-4D97-AF65-F5344CB8AC3E}">
        <p14:creationId xmlns:p14="http://schemas.microsoft.com/office/powerpoint/2010/main" val="636895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google.com/search?sca_esv=583077499&amp;rlz=1C1GCEA_enUS925US925&amp;sxsrf=AM9HkKmRz1BKDzR02I2UF1w5mFwmtXvKbQ:1700164960070&amp;q=withstand&amp;si=ALGXSlb6hSjuI-stkeAspHuNXR7xNYn6KFXzdzGQgKYLsHet9ZJTF0N06bqs5Dl8Jegx51PFiQbRo5Rfc144IZmgPWawGnxt1PIVFObNRPZZB3HDnPXSGPE%3D&amp;expnd=1"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google.com/search?sca_esv=583077499&amp;rlz=1C1GCEA_enUS925US925&amp;sxsrf=AM9HkKmRz1BKDzR02I2UF1w5mFwmtXvKbQ:1700164960070&amp;q=toughness&amp;si=ALGXSlb6hSjuI-stkeAspHuNXR7xnNpvAUf9ymNqSlTazh95hJsxUsRnnPaGbFxJ9sMnaxp7klAH6MFS9GeN9lOU4ZxWLKFZTxXRup8af6Xk4AUk67xI9E4%3D&amp;expnd=1"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133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D90D7-741E-4A36-A521-9919E65038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960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0F342-5FDD-4DC2-972B-F632C6B40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019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0F342-5FDD-4DC2-972B-F632C6B40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98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0F342-5FDD-4DC2-972B-F632C6B40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66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0F342-5FDD-4DC2-972B-F632C6B40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850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0F342-5FDD-4DC2-972B-F632C6B40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331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0F342-5FDD-4DC2-972B-F632C6B40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049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Exclude site E which does not have water use data or load estimates. Includes site M, the nonproprietary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0F342-5FDD-4DC2-972B-F632C6B40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247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E has no flowmeter, not included in prior figures. Advanced wastewater treatment systems reliant on diverse communities of microorganisms. They may be sensitive on a temporary or long-term basis to inputs like harsh cleaning products or  chemotherapies.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292997-91F7-4BBD-9EDB-7A0AFBBCF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84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Contaminants in Gobler et al:  n = 11; acetominophen, atenolol (blood pressure), caffeine, cotinine (nicotine metabolite), DEET (insect repellant), diphenhydramine (antihistamine), </a:t>
            </a:r>
            <a:r>
              <a:rPr lang="en-US" dirty="0" err="1"/>
              <a:t>metaprolol</a:t>
            </a:r>
            <a:r>
              <a:rPr lang="en-US" dirty="0"/>
              <a:t> (blood pressure), nicotine, </a:t>
            </a:r>
            <a:r>
              <a:rPr lang="en-US" dirty="0" err="1"/>
              <a:t>paraxantine</a:t>
            </a:r>
            <a:r>
              <a:rPr lang="en-US" dirty="0"/>
              <a:t> (caffeine metabolite), sulfamethoxazole (antibiotic), trimethoprim (antibiotic)</a:t>
            </a:r>
          </a:p>
          <a:p>
            <a:endParaRPr lang="en-US" dirty="0"/>
          </a:p>
          <a:p>
            <a:r>
              <a:rPr lang="en-US" dirty="0"/>
              <a:t>Factors in Rudman et al: mandate, capital cost, O&amp;M&amp;M, installation process, aesthetics (noise, small), access, future options, impact on resale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292997-91F7-4BBD-9EDB-7A0AFBBCF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889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293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0F342-5FDD-4DC2-972B-F632C6B40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062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Resilience: </a:t>
            </a:r>
            <a:r>
              <a:rPr lang="en-US" b="0" i="0" dirty="0">
                <a:solidFill>
                  <a:srgbClr val="202124"/>
                </a:solidFill>
                <a:effectLst/>
                <a:latin typeface="Roboto" panose="02000000000000000000" pitchFamily="2" charset="0"/>
              </a:rPr>
              <a:t>the capacity to </a:t>
            </a:r>
            <a:r>
              <a:rPr lang="en-US" b="0" i="0" u="none" strike="noStrike" dirty="0">
                <a:solidFill>
                  <a:srgbClr val="202124"/>
                </a:solidFill>
                <a:effectLst/>
                <a:latin typeface="Roboto" panose="02000000000000000000" pitchFamily="2" charset="0"/>
                <a:hlinkClick r:id="rId3"/>
              </a:rPr>
              <a:t>withstand</a:t>
            </a:r>
            <a:r>
              <a:rPr lang="en-US" b="0" i="0" dirty="0">
                <a:solidFill>
                  <a:srgbClr val="202124"/>
                </a:solidFill>
                <a:effectLst/>
                <a:latin typeface="Roboto" panose="02000000000000000000" pitchFamily="2" charset="0"/>
              </a:rPr>
              <a:t> or to recover quickly from difficulties; </a:t>
            </a:r>
            <a:r>
              <a:rPr lang="en-US" b="0" i="0" u="none" strike="noStrike" dirty="0">
                <a:solidFill>
                  <a:srgbClr val="202124"/>
                </a:solidFill>
                <a:effectLst/>
                <a:latin typeface="Roboto" panose="02000000000000000000" pitchFamily="2" charset="0"/>
                <a:hlinkClick r:id="rId4"/>
              </a:rPr>
              <a:t>toughness</a:t>
            </a:r>
            <a:r>
              <a:rPr lang="en-US" b="0" i="0" dirty="0">
                <a:solidFill>
                  <a:srgbClr val="202124"/>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0F342-5FDD-4DC2-972B-F632C6B40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819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D90D7-741E-4A36-A521-9919E65038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94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44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200150" lvl="1" indent="-457200">
              <a:lnSpc>
                <a:spcPct val="90000"/>
              </a:lnSpc>
              <a:spcBef>
                <a:spcPct val="20000"/>
              </a:spcBef>
              <a:buFont typeface="+mj-lt"/>
              <a:buAutoNum type="arabicPeriod"/>
              <a:defRPr/>
            </a:pPr>
            <a:r>
              <a:rPr lang="en-US" altLang="en-US" sz="1200" dirty="0">
                <a:latin typeface="Tahoma" panose="020B0604030504040204" pitchFamily="34" charset="0"/>
                <a:cs typeface="Tahoma" panose="020B0604030504040204" pitchFamily="34" charset="0"/>
              </a:rPr>
              <a:t>Food-energy-water efforts across economic conditions and geographic regions</a:t>
            </a:r>
          </a:p>
          <a:p>
            <a:pPr marL="1200150" lvl="1" indent="-457200">
              <a:lnSpc>
                <a:spcPct val="90000"/>
              </a:lnSpc>
              <a:spcBef>
                <a:spcPct val="20000"/>
              </a:spcBef>
              <a:buFont typeface="+mj-lt"/>
              <a:buAutoNum type="arabicPeriod"/>
              <a:defRPr/>
            </a:pPr>
            <a:r>
              <a:rPr lang="en-US" altLang="en-US" sz="1200" dirty="0">
                <a:latin typeface="Tahoma" panose="020B0604030504040204" pitchFamily="34" charset="0"/>
                <a:cs typeface="Tahoma" panose="020B0604030504040204" pitchFamily="34" charset="0"/>
              </a:rPr>
              <a:t>Resource recovery (e.g., nutrients, septage, water) for beneficial reuse applications</a:t>
            </a:r>
          </a:p>
          <a:p>
            <a:pPr marL="1200150" lvl="1" indent="-457200">
              <a:lnSpc>
                <a:spcPct val="90000"/>
              </a:lnSpc>
              <a:spcBef>
                <a:spcPct val="20000"/>
              </a:spcBef>
              <a:buFont typeface="+mj-lt"/>
              <a:buAutoNum type="arabicPeriod"/>
              <a:defRPr/>
            </a:pPr>
            <a:r>
              <a:rPr lang="en-US" altLang="en-US" sz="1200" dirty="0">
                <a:latin typeface="Tahoma" panose="020B0604030504040204" pitchFamily="34" charset="0"/>
                <a:cs typeface="Tahoma" panose="020B0604030504040204" pitchFamily="34" charset="0"/>
              </a:rPr>
              <a:t>Developing robust treatment approaches for diverse constituents (e.g., PFAS, PPCPs, QACs, FOG), for water reuse applications (e.g., fit for purpose)</a:t>
            </a:r>
          </a:p>
          <a:p>
            <a:pPr marL="1200150" lvl="1" indent="-457200">
              <a:lnSpc>
                <a:spcPct val="90000"/>
              </a:lnSpc>
              <a:spcBef>
                <a:spcPct val="20000"/>
              </a:spcBef>
              <a:buFont typeface="+mj-lt"/>
              <a:buAutoNum type="arabicPeriod"/>
              <a:defRPr/>
            </a:pPr>
            <a:endParaRPr lang="en-US" altLang="en-US" sz="1200" dirty="0">
              <a:latin typeface="Tahoma" panose="020B0604030504040204" pitchFamily="34" charset="0"/>
              <a:cs typeface="Tahoma" panose="020B0604030504040204" pitchFamily="34" charset="0"/>
            </a:endParaRPr>
          </a:p>
          <a:p>
            <a:pPr marL="0" indent="0">
              <a:lnSpc>
                <a:spcPct val="90000"/>
              </a:lnSpc>
              <a:spcBef>
                <a:spcPct val="20000"/>
              </a:spcBef>
            </a:pPr>
            <a:endParaRPr lang="en-US" altLang="en-US" sz="3000" dirty="0">
              <a:latin typeface="Tahoma" panose="020B0604030504040204" pitchFamily="34" charset="0"/>
              <a:cs typeface="Tahoma" panose="020B0604030504040204" pitchFamily="34" charset="0"/>
            </a:endParaRPr>
          </a:p>
          <a:p>
            <a:pPr lvl="2">
              <a:lnSpc>
                <a:spcPct val="90000"/>
              </a:lnSpc>
              <a:spcBef>
                <a:spcPct val="20000"/>
              </a:spcBef>
              <a:buFont typeface="Calibri" panose="020F0502020204030204" pitchFamily="34" charset="0"/>
              <a:buAutoNum type="arabicPeriod"/>
            </a:pPr>
            <a:r>
              <a:rPr lang="en-US" altLang="en-US" sz="3000" dirty="0">
                <a:latin typeface="Tahoma" panose="020B0604030504040204" pitchFamily="34" charset="0"/>
                <a:cs typeface="Tahoma" panose="020B0604030504040204" pitchFamily="34" charset="0"/>
              </a:rPr>
              <a:t> Effluent quality and social acceptance of water reuse</a:t>
            </a:r>
          </a:p>
          <a:p>
            <a:pPr lvl="2">
              <a:lnSpc>
                <a:spcPct val="90000"/>
              </a:lnSpc>
              <a:spcBef>
                <a:spcPct val="20000"/>
              </a:spcBef>
              <a:buFont typeface="Calibri" panose="020F0502020204030204" pitchFamily="34" charset="0"/>
              <a:buAutoNum type="arabicPeriod"/>
            </a:pPr>
            <a:r>
              <a:rPr lang="en-US" altLang="en-US" sz="3000" dirty="0">
                <a:latin typeface="Tahoma" panose="020B0604030504040204" pitchFamily="34" charset="0"/>
                <a:cs typeface="Tahoma" panose="020B0604030504040204" pitchFamily="34" charset="0"/>
              </a:rPr>
              <a:t> Resiliency considering climate change, natural disasters and economic challenges</a:t>
            </a:r>
          </a:p>
          <a:p>
            <a:pPr marL="1657350" lvl="2" indent="-457200">
              <a:lnSpc>
                <a:spcPct val="90000"/>
              </a:lnSpc>
              <a:spcBef>
                <a:spcPct val="20000"/>
              </a:spcBef>
              <a:buFont typeface="+mj-lt"/>
              <a:buAutoNum type="arabicPeriod"/>
              <a:defRPr/>
            </a:pPr>
            <a:endParaRPr lang="en-US" altLang="en-US" dirty="0">
              <a:latin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979129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598745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758076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285554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316661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9635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265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2F0AD-42B8-428C-A57F-28407BE32039}" type="slidenum">
              <a:rPr kumimoji="0"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39561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6130" rtl="0" eaLnBrk="1" fontAlgn="auto" latinLnBrk="0" hangingPunct="1">
              <a:lnSpc>
                <a:spcPct val="100000"/>
              </a:lnSpc>
              <a:spcBef>
                <a:spcPts val="0"/>
              </a:spcBef>
              <a:spcAft>
                <a:spcPts val="0"/>
              </a:spcAft>
              <a:buClrTx/>
              <a:buSzTx/>
              <a:buFontTx/>
              <a:buNone/>
              <a:tabLst/>
              <a:defRPr/>
            </a:pPr>
            <a:fld id="{138B5675-81AC-4474-B45C-95595B8C3D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4613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59837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literature review helped identify socioeconomic factors that are cited as being associated with higher rates of septic system failure. </a:t>
            </a:r>
          </a:p>
          <a:p>
            <a:endParaRPr lang="en-US" dirty="0"/>
          </a:p>
          <a:p>
            <a:r>
              <a:rPr lang="en-US" u="sng" dirty="0"/>
              <a:t>Limitations</a:t>
            </a:r>
            <a:r>
              <a:rPr lang="en-US" dirty="0"/>
              <a:t>: </a:t>
            </a:r>
          </a:p>
          <a:p>
            <a:pPr marL="171450" indent="-171450">
              <a:buFont typeface="Arial" panose="020B0604020202020204" pitchFamily="34" charset="0"/>
              <a:buChar char="•"/>
            </a:pPr>
            <a:r>
              <a:rPr lang="en-US" dirty="0"/>
              <a:t>Research Availability: Limited research available on socioeconomic factors that are associated with or can contribute to higher rates of septic system failure. </a:t>
            </a:r>
          </a:p>
          <a:p>
            <a:pPr marL="171450" indent="-171450">
              <a:buFont typeface="Arial" panose="020B0604020202020204" pitchFamily="34" charset="0"/>
              <a:buChar char="•"/>
            </a:pPr>
            <a:r>
              <a:rPr lang="en-US" dirty="0"/>
              <a:t>Data Representation: Available research tends to include case studies on non-Tribal communities in the South and Northeast regions of the U.S. Data for factors identified come from the census surveys. In the 2020 Census, American Indian and Alaska Native population was undercounted by an estimated 4.9% (Dillingham, 2020).</a:t>
            </a:r>
          </a:p>
          <a:p>
            <a:endParaRPr lang="en-US" dirty="0"/>
          </a:p>
          <a:p>
            <a:r>
              <a:rPr lang="en-US" u="sng" dirty="0"/>
              <a:t>Nuances to Consider</a:t>
            </a:r>
            <a:r>
              <a:rPr lang="en-US" dirty="0"/>
              <a:t>:</a:t>
            </a:r>
          </a:p>
          <a:p>
            <a:pPr marL="171450" indent="-171450">
              <a:buFont typeface="Arial" panose="020B0604020202020204" pitchFamily="34" charset="0"/>
              <a:buChar char="•"/>
            </a:pPr>
            <a:r>
              <a:rPr lang="en-US" dirty="0"/>
              <a:t>Presence of Area outreach programs can reduce information barriers</a:t>
            </a:r>
          </a:p>
          <a:p>
            <a:pPr marL="171450" indent="-171450">
              <a:buFont typeface="Arial" panose="020B0604020202020204" pitchFamily="34" charset="0"/>
              <a:buChar char="•"/>
            </a:pPr>
            <a:r>
              <a:rPr lang="en-US" dirty="0"/>
              <a:t>Reduced access to services regardless of socioeconomic factors:</a:t>
            </a:r>
          </a:p>
          <a:p>
            <a:pPr marL="171450" indent="-171450">
              <a:buFont typeface="Arial" panose="020B0604020202020204" pitchFamily="34" charset="0"/>
              <a:buChar char="•"/>
            </a:pPr>
            <a:r>
              <a:rPr lang="en-US" dirty="0"/>
              <a:t>Limited workforce (not enough technicians for repair/maintenance activities)</a:t>
            </a:r>
          </a:p>
          <a:p>
            <a:pPr marL="171450" indent="-171450">
              <a:buFont typeface="Arial" panose="020B0604020202020204" pitchFamily="34" charset="0"/>
              <a:buChar char="•"/>
            </a:pPr>
            <a:r>
              <a:rPr lang="en-US" dirty="0"/>
              <a:t>Limited equipment (e.g., pump trucks or disposal facilities)</a:t>
            </a:r>
          </a:p>
          <a:p>
            <a:pPr marL="171450" indent="-171450">
              <a:buFont typeface="Arial" panose="020B0604020202020204" pitchFamily="34" charset="0"/>
              <a:buChar char="•"/>
            </a:pPr>
            <a:r>
              <a:rPr lang="en-US" dirty="0"/>
              <a:t>Geographic barriers: Challenges in getting septic system technicians/pump trucks to remote areas (limited economies of scale)</a:t>
            </a:r>
          </a:p>
          <a:p>
            <a:pPr marL="171450" indent="-171450">
              <a:buFont typeface="Arial" panose="020B0604020202020204" pitchFamily="34" charset="0"/>
              <a:buChar char="•"/>
            </a:pPr>
            <a:r>
              <a:rPr lang="en-US" dirty="0"/>
              <a:t>Environmental factors (e.g., soil types etc.)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930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census tracts in Alaska where the counts of IHS homes have been aggregated.  Darker blue indicates a higher percent of reportable homes with septic systems (illustrating the density of septic systems over total homes).</a:t>
            </a:r>
            <a:br>
              <a:rPr lang="en-US" dirty="0"/>
            </a:br>
            <a:br>
              <a:rPr lang="en-US" dirty="0"/>
            </a:br>
            <a:r>
              <a:rPr lang="en-US" dirty="0"/>
              <a:t>The table describes the types of wastewater systems accounted for in the Alaska IHS Area.  Note that Alaska is the only IHS Area with additional categories of “Community Haul” and “Unserved”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21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the percentage of homes on septic at the 80</a:t>
            </a:r>
            <a:r>
              <a:rPr lang="en-US" baseline="30000" dirty="0"/>
              <a:t>th</a:t>
            </a:r>
            <a:r>
              <a:rPr lang="en-US" dirty="0"/>
              <a:t> percentiles for each identified at-risk factor.  For example, 23% of Septic Homes in Alaska IHS are in census tracts at 80</a:t>
            </a:r>
            <a:r>
              <a:rPr lang="en-US" baseline="30000" dirty="0"/>
              <a:t>th</a:t>
            </a:r>
            <a:r>
              <a:rPr lang="en-US" dirty="0"/>
              <a:t> National Percentile for Less than High School Education.</a:t>
            </a:r>
          </a:p>
          <a:p>
            <a:r>
              <a:rPr lang="en-US" u="sng" dirty="0"/>
              <a:t>Socioeconomic Factor Definitions</a:t>
            </a:r>
          </a:p>
          <a:p>
            <a:r>
              <a:rPr lang="en-US" b="1" dirty="0"/>
              <a:t>Percent people of color</a:t>
            </a:r>
            <a:r>
              <a:rPr lang="en-US" dirty="0"/>
              <a:t>: The percent of individuals in a census tract who list their racial status as a race other than white alone and/or list their ethnicity as Hispanic or Latino. That is, all people other than non-Hispanic white-alone individuals. The word "alone" in this case indicates that the person is of a single race, not multiracial.</a:t>
            </a:r>
          </a:p>
          <a:p>
            <a:r>
              <a:rPr lang="en-US" b="1" dirty="0"/>
              <a:t>Percent low-income</a:t>
            </a:r>
            <a:r>
              <a:rPr lang="en-US" dirty="0"/>
              <a:t>: Percent of individuals whose ratio of household income to poverty level in the past 12 months was less than 2 (as a fraction of individuals for whom ratio was determined).</a:t>
            </a:r>
          </a:p>
          <a:p>
            <a:r>
              <a:rPr lang="en-US" b="1" dirty="0"/>
              <a:t>Unemployment</a:t>
            </a:r>
            <a:r>
              <a:rPr lang="en-US" dirty="0"/>
              <a:t>: All those who did not have a job at all during the reporting period, made at least one specific active effort to find a job during the prior 4 weeks, and were available for work (unless temporarily ill).</a:t>
            </a:r>
          </a:p>
          <a:p>
            <a:r>
              <a:rPr lang="en-US" b="1" dirty="0"/>
              <a:t>Percent in limited English speaking</a:t>
            </a:r>
            <a:r>
              <a:rPr lang="en-US" dirty="0"/>
              <a:t>: Percent of households in which no one age 14 and over speaks English "very well" or speaks English only (as a fraction of households).</a:t>
            </a:r>
          </a:p>
          <a:p>
            <a:r>
              <a:rPr lang="en-US" b="1" dirty="0"/>
              <a:t>Percent less than high school education</a:t>
            </a:r>
            <a:r>
              <a:rPr lang="en-US" dirty="0"/>
              <a:t>: Percent of individuals age 25 and over with less than high school degree.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579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census tracts </a:t>
            </a:r>
            <a:r>
              <a:rPr lang="en-US"/>
              <a:t>in the Bemidji IHS area </a:t>
            </a:r>
            <a:r>
              <a:rPr lang="en-US" dirty="0"/>
              <a:t>where the counts of IHS homes have been aggregated.  Darker blue indicates a higher percent of reportable homes with septic systems (illustrating the density of septic systems over total homes).</a:t>
            </a:r>
            <a:br>
              <a:rPr lang="en-US" dirty="0"/>
            </a:br>
            <a:br>
              <a:rPr lang="en-US" dirty="0"/>
            </a:br>
            <a:r>
              <a:rPr lang="en-US" dirty="0"/>
              <a:t>The table describes the types of wastewater systems accounted for in the Bemidji HIS, which spans three full states and partially another (Minnesota, Wisconsin and Michigan, and part of Indiana.  Note that Bemidji has a roughly even split between Septic and Sewer wastewater types.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760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the percentage of homes on septic at the 80</a:t>
            </a:r>
            <a:r>
              <a:rPr lang="en-US" baseline="30000" dirty="0"/>
              <a:t>th</a:t>
            </a:r>
            <a:r>
              <a:rPr lang="en-US" dirty="0"/>
              <a:t> percentiles for each identified at-risk factor.  Bemidji has low percentages of septic homes that meet the 80</a:t>
            </a:r>
            <a:r>
              <a:rPr lang="en-US" baseline="30000" dirty="0"/>
              <a:t>th</a:t>
            </a:r>
            <a:r>
              <a:rPr lang="en-US" dirty="0"/>
              <a:t> percentiles for at-risk factors.</a:t>
            </a:r>
          </a:p>
          <a:p>
            <a:r>
              <a:rPr lang="en-US" u="sng" dirty="0"/>
              <a:t>Socioeconomic Factor Definitions</a:t>
            </a:r>
          </a:p>
          <a:p>
            <a:r>
              <a:rPr lang="en-US" b="1" dirty="0"/>
              <a:t>Percent people of color</a:t>
            </a:r>
            <a:r>
              <a:rPr lang="en-US" dirty="0"/>
              <a:t>: The percent of individuals in a census tract who list their racial status as a race other than white alone and/or list their ethnicity as Hispanic or Latino. That is, all people other than non-Hispanic white-alone individuals. The word "alone" in this case indicates that the person is of a single race, not multiracial.</a:t>
            </a:r>
          </a:p>
          <a:p>
            <a:r>
              <a:rPr lang="en-US" b="1" dirty="0"/>
              <a:t>Percent low-income</a:t>
            </a:r>
            <a:r>
              <a:rPr lang="en-US" dirty="0"/>
              <a:t>: Percent of individuals whose ratio of household income to poverty level in the past 12 months was less than 2 (as a fraction of individuals for whom ratio was determined).</a:t>
            </a:r>
          </a:p>
          <a:p>
            <a:r>
              <a:rPr lang="en-US" b="1" dirty="0"/>
              <a:t>Unemployment</a:t>
            </a:r>
            <a:r>
              <a:rPr lang="en-US" dirty="0"/>
              <a:t>: All those who did not have a job at all during the reporting period, made at least one specific active effort to find a job during the prior 4 weeks, and were available for work (unless temporarily ill).</a:t>
            </a:r>
          </a:p>
          <a:p>
            <a:r>
              <a:rPr lang="en-US" b="1" dirty="0"/>
              <a:t>Percent in limited English speaking</a:t>
            </a:r>
            <a:r>
              <a:rPr lang="en-US" dirty="0"/>
              <a:t>: Percent of households in which no one age 14 and over speaks English "very well" or speaks English only (as a fraction of households).</a:t>
            </a:r>
          </a:p>
          <a:p>
            <a:r>
              <a:rPr lang="en-US" b="1" dirty="0"/>
              <a:t>Percent less than high school education</a:t>
            </a:r>
            <a:r>
              <a:rPr lang="en-US" dirty="0"/>
              <a:t>: Percent of individuals age 25 and over with less than high school degree.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202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0000"/>
              </a:lnSpc>
              <a:spcBef>
                <a:spcPts val="0"/>
              </a:spcBef>
              <a:spcAft>
                <a:spcPts val="100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Encourage additional outreach, technical assistance, funding, and programmatic activities </a:t>
            </a:r>
            <a:r>
              <a:rPr lang="en-US" sz="1200" dirty="0">
                <a:effectLst/>
                <a:latin typeface="Calibri" panose="020F0502020204030204" pitchFamily="34" charset="0"/>
                <a:ea typeface="Calibri" panose="020F0502020204030204" pitchFamily="34" charset="0"/>
                <a:cs typeface="Times New Roman" panose="02020603050405020304" pitchFamily="18" charset="0"/>
              </a:rPr>
              <a:t>focused on supporting AI/AN Communities utilizing septic systems, especially those with a high potential of failure based on socio-economic conditions where septic systems are located;</a:t>
            </a:r>
          </a:p>
          <a:p>
            <a:pPr marL="342900" marR="0" lvl="0" indent="-342900">
              <a:lnSpc>
                <a:spcPct val="100000"/>
              </a:lnSpc>
              <a:spcBef>
                <a:spcPts val="0"/>
              </a:spcBef>
              <a:spcAft>
                <a:spcPts val="100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Establish a foundation for additional research </a:t>
            </a:r>
            <a:r>
              <a:rPr lang="en-US" sz="1200" dirty="0">
                <a:effectLst/>
                <a:latin typeface="Calibri" panose="020F0502020204030204" pitchFamily="34" charset="0"/>
                <a:ea typeface="Calibri" panose="020F0502020204030204" pitchFamily="34" charset="0"/>
                <a:cs typeface="Times New Roman" panose="02020603050405020304" pitchFamily="18" charset="0"/>
              </a:rPr>
              <a:t>to further refine the prevalence of septic systems in AI/AN Communities;</a:t>
            </a:r>
          </a:p>
          <a:p>
            <a:pPr marL="342900" marR="0" lvl="0" indent="-342900">
              <a:lnSpc>
                <a:spcPct val="100000"/>
              </a:lnSpc>
              <a:spcBef>
                <a:spcPts val="0"/>
              </a:spcBef>
              <a:spcAft>
                <a:spcPts val="100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Establish a foundation for combining environmental or other datasets </a:t>
            </a:r>
            <a:r>
              <a:rPr lang="en-US" sz="1200" dirty="0">
                <a:effectLst/>
                <a:latin typeface="Calibri" panose="020F0502020204030204" pitchFamily="34" charset="0"/>
                <a:ea typeface="Calibri" panose="020F0502020204030204" pitchFamily="34" charset="0"/>
                <a:cs typeface="Times New Roman" panose="02020603050405020304" pitchFamily="18" charset="0"/>
              </a:rPr>
              <a:t>with septic system usage datasets to estimate potential for current or future septic system failure;</a:t>
            </a:r>
          </a:p>
          <a:p>
            <a:pPr marL="342900" marR="0" lvl="0" indent="-342900">
              <a:lnSpc>
                <a:spcPct val="100000"/>
              </a:lnSpc>
              <a:spcBef>
                <a:spcPts val="0"/>
              </a:spcBef>
              <a:spcAft>
                <a:spcPts val="100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Empower AI/AN Communities, community-based organizations, and other stakeholders</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advocate for increased programmatic support for septic systems by publishing data on the prevalence of septic systems in AI/AN Communities.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689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baylor.edu/CRASR" TargetMode="External"/><Relationship Id="rId1" Type="http://schemas.openxmlformats.org/officeDocument/2006/relationships/slideMaster" Target="../slideMasters/slideMaster4.xml"/><Relationship Id="rId4" Type="http://schemas.openxmlformats.org/officeDocument/2006/relationships/image" Target="../media/image5.w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baylor.edu/CRASR" TargetMode="External"/><Relationship Id="rId1" Type="http://schemas.openxmlformats.org/officeDocument/2006/relationships/slideMaster" Target="../slideMasters/slideMaster4.xml"/><Relationship Id="rId5" Type="http://schemas.openxmlformats.org/officeDocument/2006/relationships/image" Target="../media/image6.jpeg"/><Relationship Id="rId4" Type="http://schemas.openxmlformats.org/officeDocument/2006/relationships/image" Target="../media/image5.w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5FB9C-35DC-7AC8-722D-6B72825D6E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958E4D-B00F-DFF1-406F-81B9BD6BC8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649671-8CE8-7C8C-4A7D-2EE514B8FF03}"/>
              </a:ext>
            </a:extLst>
          </p:cNvPr>
          <p:cNvSpPr>
            <a:spLocks noGrp="1"/>
          </p:cNvSpPr>
          <p:nvPr>
            <p:ph type="dt" sz="half" idx="10"/>
          </p:nvPr>
        </p:nvSpPr>
        <p:spPr/>
        <p:txBody>
          <a:bodyPr/>
          <a:lstStyle/>
          <a:p>
            <a:fld id="{7C7CDBE5-6560-463C-BAE7-3ABD90FA5D54}" type="datetimeFigureOut">
              <a:rPr lang="en-US" smtClean="0"/>
              <a:t>12/6/2023</a:t>
            </a:fld>
            <a:endParaRPr lang="en-US"/>
          </a:p>
        </p:txBody>
      </p:sp>
      <p:sp>
        <p:nvSpPr>
          <p:cNvPr id="5" name="Footer Placeholder 4">
            <a:extLst>
              <a:ext uri="{FF2B5EF4-FFF2-40B4-BE49-F238E27FC236}">
                <a16:creationId xmlns:a16="http://schemas.microsoft.com/office/drawing/2014/main" id="{FCC6E653-7FB5-D173-1A35-66FB234813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5C6636-CC1D-0825-6313-E6F29535C0BC}"/>
              </a:ext>
            </a:extLst>
          </p:cNvPr>
          <p:cNvSpPr>
            <a:spLocks noGrp="1"/>
          </p:cNvSpPr>
          <p:nvPr>
            <p:ph type="sldNum" sz="quarter" idx="12"/>
          </p:nvPr>
        </p:nvSpPr>
        <p:spPr/>
        <p:txBody>
          <a:bodyPr/>
          <a:lstStyle/>
          <a:p>
            <a:fld id="{5FC3C552-49F0-4EB5-99CC-44FE1AB1EF54}" type="slidenum">
              <a:rPr lang="en-US" smtClean="0"/>
              <a:t>‹#›</a:t>
            </a:fld>
            <a:endParaRPr lang="en-US"/>
          </a:p>
        </p:txBody>
      </p:sp>
    </p:spTree>
    <p:extLst>
      <p:ext uri="{BB962C8B-B14F-4D97-AF65-F5344CB8AC3E}">
        <p14:creationId xmlns:p14="http://schemas.microsoft.com/office/powerpoint/2010/main" val="879410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BF4D-47BE-EF6C-D44C-37E69D5CA2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B87D07-9987-E9CB-BCC0-87FD6FB140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3A04FF-16D2-DC15-5132-7D4FD10DF153}"/>
              </a:ext>
            </a:extLst>
          </p:cNvPr>
          <p:cNvSpPr>
            <a:spLocks noGrp="1"/>
          </p:cNvSpPr>
          <p:nvPr>
            <p:ph type="dt" sz="half" idx="10"/>
          </p:nvPr>
        </p:nvSpPr>
        <p:spPr/>
        <p:txBody>
          <a:bodyPr/>
          <a:lstStyle/>
          <a:p>
            <a:fld id="{7C7CDBE5-6560-463C-BAE7-3ABD90FA5D54}" type="datetimeFigureOut">
              <a:rPr lang="en-US" smtClean="0"/>
              <a:t>12/6/2023</a:t>
            </a:fld>
            <a:endParaRPr lang="en-US"/>
          </a:p>
        </p:txBody>
      </p:sp>
      <p:sp>
        <p:nvSpPr>
          <p:cNvPr id="5" name="Footer Placeholder 4">
            <a:extLst>
              <a:ext uri="{FF2B5EF4-FFF2-40B4-BE49-F238E27FC236}">
                <a16:creationId xmlns:a16="http://schemas.microsoft.com/office/drawing/2014/main" id="{4C2497EA-EF88-78BD-1C02-975F42743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D7745-DCD6-7A14-7436-86EF554D38E9}"/>
              </a:ext>
            </a:extLst>
          </p:cNvPr>
          <p:cNvSpPr>
            <a:spLocks noGrp="1"/>
          </p:cNvSpPr>
          <p:nvPr>
            <p:ph type="sldNum" sz="quarter" idx="12"/>
          </p:nvPr>
        </p:nvSpPr>
        <p:spPr/>
        <p:txBody>
          <a:bodyPr/>
          <a:lstStyle/>
          <a:p>
            <a:fld id="{5FC3C552-49F0-4EB5-99CC-44FE1AB1EF54}" type="slidenum">
              <a:rPr lang="en-US" smtClean="0"/>
              <a:t>‹#›</a:t>
            </a:fld>
            <a:endParaRPr lang="en-US"/>
          </a:p>
        </p:txBody>
      </p:sp>
    </p:spTree>
    <p:extLst>
      <p:ext uri="{BB962C8B-B14F-4D97-AF65-F5344CB8AC3E}">
        <p14:creationId xmlns:p14="http://schemas.microsoft.com/office/powerpoint/2010/main" val="2617341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47A6CD-D927-F367-20EA-D9FAC697DC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3F2D03-540A-4DDD-E31A-C31687D809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01714-30F6-B210-9E9E-760771EA1F75}"/>
              </a:ext>
            </a:extLst>
          </p:cNvPr>
          <p:cNvSpPr>
            <a:spLocks noGrp="1"/>
          </p:cNvSpPr>
          <p:nvPr>
            <p:ph type="dt" sz="half" idx="10"/>
          </p:nvPr>
        </p:nvSpPr>
        <p:spPr/>
        <p:txBody>
          <a:bodyPr/>
          <a:lstStyle/>
          <a:p>
            <a:fld id="{7C7CDBE5-6560-463C-BAE7-3ABD90FA5D54}" type="datetimeFigureOut">
              <a:rPr lang="en-US" smtClean="0"/>
              <a:t>12/6/2023</a:t>
            </a:fld>
            <a:endParaRPr lang="en-US"/>
          </a:p>
        </p:txBody>
      </p:sp>
      <p:sp>
        <p:nvSpPr>
          <p:cNvPr id="5" name="Footer Placeholder 4">
            <a:extLst>
              <a:ext uri="{FF2B5EF4-FFF2-40B4-BE49-F238E27FC236}">
                <a16:creationId xmlns:a16="http://schemas.microsoft.com/office/drawing/2014/main" id="{EE25CA80-1C75-EFDE-3355-D085C7805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D02F2-98DE-9CA6-7D1B-BBD0E1C79280}"/>
              </a:ext>
            </a:extLst>
          </p:cNvPr>
          <p:cNvSpPr>
            <a:spLocks noGrp="1"/>
          </p:cNvSpPr>
          <p:nvPr>
            <p:ph type="sldNum" sz="quarter" idx="12"/>
          </p:nvPr>
        </p:nvSpPr>
        <p:spPr/>
        <p:txBody>
          <a:bodyPr/>
          <a:lstStyle/>
          <a:p>
            <a:fld id="{5FC3C552-49F0-4EB5-99CC-44FE1AB1EF54}" type="slidenum">
              <a:rPr lang="en-US" smtClean="0"/>
              <a:t>‹#›</a:t>
            </a:fld>
            <a:endParaRPr lang="en-US"/>
          </a:p>
        </p:txBody>
      </p:sp>
    </p:spTree>
    <p:extLst>
      <p:ext uri="{BB962C8B-B14F-4D97-AF65-F5344CB8AC3E}">
        <p14:creationId xmlns:p14="http://schemas.microsoft.com/office/powerpoint/2010/main" val="933985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D31F95-278C-407E-A213-0E8B2D42DB92}"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51405-A7ED-4BF3-8ADC-6E89985C853A}" type="slidenum">
              <a:rPr lang="en-US" smtClean="0"/>
              <a:t>‹#›</a:t>
            </a:fld>
            <a:endParaRPr lang="en-US"/>
          </a:p>
        </p:txBody>
      </p:sp>
    </p:spTree>
    <p:extLst>
      <p:ext uri="{BB962C8B-B14F-4D97-AF65-F5344CB8AC3E}">
        <p14:creationId xmlns:p14="http://schemas.microsoft.com/office/powerpoint/2010/main" val="258943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26"/>
          <p:cNvSpPr>
            <a:spLocks noChangeArrowheads="1"/>
          </p:cNvSpPr>
          <p:nvPr userDrawn="1"/>
        </p:nvSpPr>
        <p:spPr bwMode="auto">
          <a:xfrm>
            <a:off x="0" y="0"/>
            <a:ext cx="12192000" cy="6858000"/>
          </a:xfrm>
          <a:prstGeom prst="rect">
            <a:avLst/>
          </a:prstGeom>
          <a:solidFill>
            <a:srgbClr val="3074B8"/>
          </a:solidFill>
          <a:ln>
            <a:noFill/>
          </a:ln>
        </p:spPr>
        <p:txBody>
          <a:bodyPr wrap="none" anchor="ctr"/>
          <a:lstStyle/>
          <a:p>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95B1A8DD-959B-4073-B967-1462071114DF}" type="datetime1">
              <a:rPr lang="en-US" smtClean="0"/>
              <a:t>12/6/2023</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2C54A5C6-1A67-402B-9D43-A5D8CAE25FA9}" type="slidenum">
              <a:rPr lang="en-US" smtClean="0"/>
              <a:pPr/>
              <a:t>‹#›</a:t>
            </a:fld>
            <a:endParaRPr lang="en-US"/>
          </a:p>
        </p:txBody>
      </p:sp>
      <p:pic>
        <p:nvPicPr>
          <p:cNvPr id="10" name="Picture 25" descr="EPA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16764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34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109FF-9CFD-4502-B587-82BFEA9BE0E2}" type="datetime1">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402456" y="6356350"/>
            <a:ext cx="2743200" cy="365125"/>
          </a:xfrm>
        </p:spPr>
        <p:txBody>
          <a:bodyPr/>
          <a:lstStyle>
            <a:lvl1pPr marL="0" indent="0">
              <a:defRPr/>
            </a:lvl1pPr>
          </a:lstStyle>
          <a:p>
            <a:fld id="{2C54A5C6-1A67-402B-9D43-A5D8CAE25FA9}" type="slidenum">
              <a:rPr lang="en-US" smtClean="0"/>
              <a:pPr/>
              <a:t>‹#›</a:t>
            </a:fld>
            <a:endParaRPr lang="en-US" dirty="0"/>
          </a:p>
        </p:txBody>
      </p:sp>
    </p:spTree>
    <p:extLst>
      <p:ext uri="{BB962C8B-B14F-4D97-AF65-F5344CB8AC3E}">
        <p14:creationId xmlns:p14="http://schemas.microsoft.com/office/powerpoint/2010/main" val="1167362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5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4BCD98-1BE9-48C3-8EFC-3542FDD8C76F}" type="datetime1">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4A5C6-1A67-402B-9D43-A5D8CAE25FA9}" type="slidenum">
              <a:rPr lang="en-US" smtClean="0"/>
              <a:t>‹#›</a:t>
            </a:fld>
            <a:endParaRPr lang="en-US" dirty="0"/>
          </a:p>
        </p:txBody>
      </p:sp>
    </p:spTree>
    <p:extLst>
      <p:ext uri="{BB962C8B-B14F-4D97-AF65-F5344CB8AC3E}">
        <p14:creationId xmlns:p14="http://schemas.microsoft.com/office/powerpoint/2010/main" val="2899957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32C2E2-CAB9-4948-9DA1-D4F5B385E624}" type="datetime1">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3625735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99247"/>
            <a:ext cx="10515600" cy="99144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42A646-D3A2-4240-8C80-EE1D93A23AE0}" type="datetime1">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1371278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B70D8C-6691-489E-9DE1-D75B0AA4B33E}" type="datetime1">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837136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CEDA08-2F8A-40CE-AF06-90121473BBE1}" type="datetime1">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687222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3E43-CDC8-5260-6042-0E611EE50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F717B7-7C28-0DB2-9564-4644B27182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60248-077E-6780-06AE-8D1966468248}"/>
              </a:ext>
            </a:extLst>
          </p:cNvPr>
          <p:cNvSpPr>
            <a:spLocks noGrp="1"/>
          </p:cNvSpPr>
          <p:nvPr>
            <p:ph type="dt" sz="half" idx="10"/>
          </p:nvPr>
        </p:nvSpPr>
        <p:spPr/>
        <p:txBody>
          <a:bodyPr/>
          <a:lstStyle/>
          <a:p>
            <a:fld id="{7C7CDBE5-6560-463C-BAE7-3ABD90FA5D54}" type="datetimeFigureOut">
              <a:rPr lang="en-US" smtClean="0"/>
              <a:t>12/6/2023</a:t>
            </a:fld>
            <a:endParaRPr lang="en-US"/>
          </a:p>
        </p:txBody>
      </p:sp>
      <p:sp>
        <p:nvSpPr>
          <p:cNvPr id="5" name="Footer Placeholder 4">
            <a:extLst>
              <a:ext uri="{FF2B5EF4-FFF2-40B4-BE49-F238E27FC236}">
                <a16:creationId xmlns:a16="http://schemas.microsoft.com/office/drawing/2014/main" id="{19CCD6C2-1526-C99B-8A71-2F48B4764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A8B96-51FA-2B50-A80C-79D64E40E193}"/>
              </a:ext>
            </a:extLst>
          </p:cNvPr>
          <p:cNvSpPr>
            <a:spLocks noGrp="1"/>
          </p:cNvSpPr>
          <p:nvPr>
            <p:ph type="sldNum" sz="quarter" idx="12"/>
          </p:nvPr>
        </p:nvSpPr>
        <p:spPr/>
        <p:txBody>
          <a:bodyPr/>
          <a:lstStyle/>
          <a:p>
            <a:fld id="{5FC3C552-49F0-4EB5-99CC-44FE1AB1EF54}" type="slidenum">
              <a:rPr lang="en-US" smtClean="0"/>
              <a:t>‹#›</a:t>
            </a:fld>
            <a:endParaRPr lang="en-US"/>
          </a:p>
        </p:txBody>
      </p:sp>
    </p:spTree>
    <p:extLst>
      <p:ext uri="{BB962C8B-B14F-4D97-AF65-F5344CB8AC3E}">
        <p14:creationId xmlns:p14="http://schemas.microsoft.com/office/powerpoint/2010/main" val="3331181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31520"/>
            <a:ext cx="3932237" cy="132588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799CD3-6196-47A6-AC66-38D7B54B39F9}" type="datetime1">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432014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0004"/>
            <a:ext cx="3932237" cy="1347395"/>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A4F00F-13DD-4186-9A7E-E334F628277C}" type="datetime1">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4092337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26"/>
          <p:cNvSpPr>
            <a:spLocks noChangeArrowheads="1"/>
          </p:cNvSpPr>
          <p:nvPr userDrawn="1"/>
        </p:nvSpPr>
        <p:spPr bwMode="auto">
          <a:xfrm>
            <a:off x="0" y="0"/>
            <a:ext cx="12192000" cy="6858000"/>
          </a:xfrm>
          <a:prstGeom prst="rect">
            <a:avLst/>
          </a:prstGeom>
          <a:solidFill>
            <a:srgbClr val="3074B8"/>
          </a:solidFill>
          <a:ln>
            <a:noFill/>
          </a:ln>
        </p:spPr>
        <p:txBody>
          <a:bodyPr wrap="none" anchor="ctr"/>
          <a:lstStyle/>
          <a:p>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E7FC9BDB-6841-4FEE-86A7-98ABA2BD3FBE}" type="datetimeFigureOut">
              <a:rPr lang="en-US" smtClean="0"/>
              <a:pPr/>
              <a:t>12/6/2023</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2C54A5C6-1A67-402B-9D43-A5D8CAE25FA9}" type="slidenum">
              <a:rPr lang="en-US" smtClean="0"/>
              <a:pPr/>
              <a:t>‹#›</a:t>
            </a:fld>
            <a:endParaRPr lang="en-US"/>
          </a:p>
        </p:txBody>
      </p:sp>
      <p:pic>
        <p:nvPicPr>
          <p:cNvPr id="10" name="Picture 25" descr="EPA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16764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621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FC9BDB-6841-4FEE-86A7-98ABA2BD3FBE}"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3130220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FC9BDB-6841-4FEE-86A7-98ABA2BD3FBE}"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602858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FC9BDB-6841-4FEE-86A7-98ABA2BD3FBE}"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869764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99247"/>
            <a:ext cx="10515600" cy="99144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FC9BDB-6841-4FEE-86A7-98ABA2BD3FBE}" type="datetimeFigureOut">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3438426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FC9BDB-6841-4FEE-86A7-98ABA2BD3FBE}" type="datetimeFigureOut">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1068984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C9BDB-6841-4FEE-86A7-98ABA2BD3FBE}" type="datetimeFigureOut">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574400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31520"/>
            <a:ext cx="3932237" cy="132588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FC9BDB-6841-4FEE-86A7-98ABA2BD3FBE}"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519134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E60A-6206-64DC-D5B6-A3F0D8CC9C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AC4147-2DF8-C67A-9532-FE4FAECC12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D82833-3B5F-BB22-4859-2EE3766FC43A}"/>
              </a:ext>
            </a:extLst>
          </p:cNvPr>
          <p:cNvSpPr>
            <a:spLocks noGrp="1"/>
          </p:cNvSpPr>
          <p:nvPr>
            <p:ph type="dt" sz="half" idx="10"/>
          </p:nvPr>
        </p:nvSpPr>
        <p:spPr/>
        <p:txBody>
          <a:bodyPr/>
          <a:lstStyle/>
          <a:p>
            <a:fld id="{7C7CDBE5-6560-463C-BAE7-3ABD90FA5D54}" type="datetimeFigureOut">
              <a:rPr lang="en-US" smtClean="0"/>
              <a:t>12/6/2023</a:t>
            </a:fld>
            <a:endParaRPr lang="en-US"/>
          </a:p>
        </p:txBody>
      </p:sp>
      <p:sp>
        <p:nvSpPr>
          <p:cNvPr id="5" name="Footer Placeholder 4">
            <a:extLst>
              <a:ext uri="{FF2B5EF4-FFF2-40B4-BE49-F238E27FC236}">
                <a16:creationId xmlns:a16="http://schemas.microsoft.com/office/drawing/2014/main" id="{B680E234-E352-662F-FF03-922A00DA9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6E35F-6049-5AD1-3168-6127BC8386C7}"/>
              </a:ext>
            </a:extLst>
          </p:cNvPr>
          <p:cNvSpPr>
            <a:spLocks noGrp="1"/>
          </p:cNvSpPr>
          <p:nvPr>
            <p:ph type="sldNum" sz="quarter" idx="12"/>
          </p:nvPr>
        </p:nvSpPr>
        <p:spPr/>
        <p:txBody>
          <a:bodyPr/>
          <a:lstStyle/>
          <a:p>
            <a:fld id="{5FC3C552-49F0-4EB5-99CC-44FE1AB1EF54}" type="slidenum">
              <a:rPr lang="en-US" smtClean="0"/>
              <a:t>‹#›</a:t>
            </a:fld>
            <a:endParaRPr lang="en-US"/>
          </a:p>
        </p:txBody>
      </p:sp>
    </p:spTree>
    <p:extLst>
      <p:ext uri="{BB962C8B-B14F-4D97-AF65-F5344CB8AC3E}">
        <p14:creationId xmlns:p14="http://schemas.microsoft.com/office/powerpoint/2010/main" val="2915771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0004"/>
            <a:ext cx="3932237" cy="1347395"/>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FC9BDB-6841-4FEE-86A7-98ABA2BD3FBE}"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1896151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22374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444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658C1D-9971-A7E8-92AE-090A2ECCF19A}"/>
              </a:ext>
            </a:extLst>
          </p:cNvPr>
          <p:cNvSpPr>
            <a:spLocks noGrp="1"/>
          </p:cNvSpPr>
          <p:nvPr>
            <p:ph type="dt" sz="half" idx="10"/>
          </p:nvPr>
        </p:nvSpPr>
        <p:spPr>
          <a:xfrm>
            <a:off x="609600" y="6356351"/>
            <a:ext cx="2844800" cy="365125"/>
          </a:xfrm>
          <a:prstGeom prst="rect">
            <a:avLst/>
          </a:prstGeom>
        </p:spPr>
        <p:txBody>
          <a:bodyPr/>
          <a:lstStyle>
            <a:lvl1pPr eaLnBrk="1" hangingPunct="1">
              <a:defRPr/>
            </a:lvl1pPr>
          </a:lstStyle>
          <a:p>
            <a:pPr>
              <a:defRPr/>
            </a:pPr>
            <a:fld id="{7B43EFD2-3990-48C7-8B52-583AFCD4FAD3}" type="datetime1">
              <a:rPr lang="en-US"/>
              <a:pPr>
                <a:defRPr/>
              </a:pPr>
              <a:t>12/6/2023</a:t>
            </a:fld>
            <a:endParaRPr lang="en-US"/>
          </a:p>
        </p:txBody>
      </p:sp>
      <p:sp>
        <p:nvSpPr>
          <p:cNvPr id="5" name="Footer Placeholder 4">
            <a:extLst>
              <a:ext uri="{FF2B5EF4-FFF2-40B4-BE49-F238E27FC236}">
                <a16:creationId xmlns:a16="http://schemas.microsoft.com/office/drawing/2014/main" id="{74DAB90E-9C38-23B6-055C-73BB5C8E9F11}"/>
              </a:ext>
            </a:extLst>
          </p:cNvPr>
          <p:cNvSpPr>
            <a:spLocks noGrp="1"/>
          </p:cNvSpPr>
          <p:nvPr>
            <p:ph type="ftr" sz="quarter" idx="11"/>
          </p:nvPr>
        </p:nvSpPr>
        <p:spPr>
          <a:xfrm>
            <a:off x="4165600" y="6356351"/>
            <a:ext cx="38608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74418825-E59D-3B0A-022B-B1C09C0F14C0}"/>
              </a:ext>
            </a:extLst>
          </p:cNvPr>
          <p:cNvSpPr>
            <a:spLocks noGrp="1"/>
          </p:cNvSpPr>
          <p:nvPr>
            <p:ph type="sldNum" sz="quarter" idx="12"/>
          </p:nvPr>
        </p:nvSpPr>
        <p:spPr/>
        <p:txBody>
          <a:bodyPr/>
          <a:lstStyle>
            <a:lvl1pPr>
              <a:defRPr/>
            </a:lvl1pPr>
          </a:lstStyle>
          <a:p>
            <a:pPr>
              <a:defRPr/>
            </a:pPr>
            <a:fld id="{5BB0B537-E511-453F-84F2-8BCB172447A1}" type="slidenum">
              <a:rPr lang="en-US" altLang="en-US"/>
              <a:pPr>
                <a:defRPr/>
              </a:pPr>
              <a:t>‹#›</a:t>
            </a:fld>
            <a:endParaRPr lang="en-US" altLang="en-US"/>
          </a:p>
        </p:txBody>
      </p:sp>
    </p:spTree>
    <p:extLst>
      <p:ext uri="{BB962C8B-B14F-4D97-AF65-F5344CB8AC3E}">
        <p14:creationId xmlns:p14="http://schemas.microsoft.com/office/powerpoint/2010/main" val="38578324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E8E1F86-77D3-8030-2D09-0D575FB652CE}"/>
              </a:ext>
            </a:extLst>
          </p:cNvPr>
          <p:cNvSpPr>
            <a:spLocks noGrp="1"/>
          </p:cNvSpPr>
          <p:nvPr>
            <p:ph type="dt" sz="half" idx="10"/>
          </p:nvPr>
        </p:nvSpPr>
        <p:spPr>
          <a:xfrm>
            <a:off x="609600" y="6356351"/>
            <a:ext cx="2844800" cy="365125"/>
          </a:xfrm>
          <a:prstGeom prst="rect">
            <a:avLst/>
          </a:prstGeom>
        </p:spPr>
        <p:txBody>
          <a:bodyPr/>
          <a:lstStyle>
            <a:lvl1pPr eaLnBrk="1" hangingPunct="1">
              <a:defRPr/>
            </a:lvl1pPr>
          </a:lstStyle>
          <a:p>
            <a:pPr>
              <a:defRPr/>
            </a:pPr>
            <a:fld id="{EC8D43FD-66C2-4855-91F8-4B0DCDE72C7B}" type="datetime1">
              <a:rPr lang="en-US"/>
              <a:pPr>
                <a:defRPr/>
              </a:pPr>
              <a:t>12/6/2023</a:t>
            </a:fld>
            <a:endParaRPr lang="en-US"/>
          </a:p>
        </p:txBody>
      </p:sp>
      <p:sp>
        <p:nvSpPr>
          <p:cNvPr id="6" name="Footer Placeholder 4">
            <a:extLst>
              <a:ext uri="{FF2B5EF4-FFF2-40B4-BE49-F238E27FC236}">
                <a16:creationId xmlns:a16="http://schemas.microsoft.com/office/drawing/2014/main" id="{7F566475-FD23-4282-A226-B1D0CE5DBE93}"/>
              </a:ext>
            </a:extLst>
          </p:cNvPr>
          <p:cNvSpPr>
            <a:spLocks noGrp="1"/>
          </p:cNvSpPr>
          <p:nvPr>
            <p:ph type="ftr" sz="quarter" idx="11"/>
          </p:nvPr>
        </p:nvSpPr>
        <p:spPr>
          <a:xfrm>
            <a:off x="4165600" y="6356351"/>
            <a:ext cx="38608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21D822BD-74E4-452F-AED1-15CB77DC01D7}"/>
              </a:ext>
            </a:extLst>
          </p:cNvPr>
          <p:cNvSpPr>
            <a:spLocks noGrp="1"/>
          </p:cNvSpPr>
          <p:nvPr>
            <p:ph type="sldNum" sz="quarter" idx="12"/>
          </p:nvPr>
        </p:nvSpPr>
        <p:spPr/>
        <p:txBody>
          <a:bodyPr/>
          <a:lstStyle>
            <a:lvl1pPr>
              <a:defRPr/>
            </a:lvl1pPr>
          </a:lstStyle>
          <a:p>
            <a:pPr>
              <a:defRPr/>
            </a:pPr>
            <a:fld id="{94C90DD8-6112-42CF-B5F5-64881AC59E51}" type="slidenum">
              <a:rPr lang="en-US" altLang="en-US"/>
              <a:pPr>
                <a:defRPr/>
              </a:pPr>
              <a:t>‹#›</a:t>
            </a:fld>
            <a:endParaRPr lang="en-US" altLang="en-US"/>
          </a:p>
        </p:txBody>
      </p:sp>
    </p:spTree>
    <p:extLst>
      <p:ext uri="{BB962C8B-B14F-4D97-AF65-F5344CB8AC3E}">
        <p14:creationId xmlns:p14="http://schemas.microsoft.com/office/powerpoint/2010/main" val="14985215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84D43FD-47EC-41DD-E3F7-D8EF4BCE5214}"/>
              </a:ext>
            </a:extLst>
          </p:cNvPr>
          <p:cNvSpPr>
            <a:spLocks noGrp="1"/>
          </p:cNvSpPr>
          <p:nvPr>
            <p:ph type="dt" sz="half" idx="10"/>
          </p:nvPr>
        </p:nvSpPr>
        <p:spPr>
          <a:xfrm>
            <a:off x="609600" y="6356351"/>
            <a:ext cx="2844800" cy="365125"/>
          </a:xfrm>
          <a:prstGeom prst="rect">
            <a:avLst/>
          </a:prstGeom>
        </p:spPr>
        <p:txBody>
          <a:bodyPr/>
          <a:lstStyle>
            <a:lvl1pPr eaLnBrk="1" hangingPunct="1">
              <a:defRPr/>
            </a:lvl1pPr>
          </a:lstStyle>
          <a:p>
            <a:pPr>
              <a:defRPr/>
            </a:pPr>
            <a:fld id="{59945CCF-4623-4964-B59A-D032C99FEE20}" type="datetime1">
              <a:rPr lang="en-US"/>
              <a:pPr>
                <a:defRPr/>
              </a:pPr>
              <a:t>12/6/2023</a:t>
            </a:fld>
            <a:endParaRPr lang="en-US"/>
          </a:p>
        </p:txBody>
      </p:sp>
      <p:sp>
        <p:nvSpPr>
          <p:cNvPr id="8" name="Footer Placeholder 4">
            <a:extLst>
              <a:ext uri="{FF2B5EF4-FFF2-40B4-BE49-F238E27FC236}">
                <a16:creationId xmlns:a16="http://schemas.microsoft.com/office/drawing/2014/main" id="{47423F51-0791-6362-FBBE-870716941AB8}"/>
              </a:ext>
            </a:extLst>
          </p:cNvPr>
          <p:cNvSpPr>
            <a:spLocks noGrp="1"/>
          </p:cNvSpPr>
          <p:nvPr>
            <p:ph type="ftr" sz="quarter" idx="11"/>
          </p:nvPr>
        </p:nvSpPr>
        <p:spPr>
          <a:xfrm>
            <a:off x="4165600" y="6356351"/>
            <a:ext cx="3860800" cy="365125"/>
          </a:xfrm>
          <a:prstGeom prst="rect">
            <a:avLst/>
          </a:prstGeom>
        </p:spPr>
        <p:txBody>
          <a:bodyPr/>
          <a:lstStyle>
            <a:lvl1pPr eaLnBrk="1" hangingPunct="1">
              <a:defRPr/>
            </a:lvl1pPr>
          </a:lstStyle>
          <a:p>
            <a:pPr>
              <a:defRPr/>
            </a:pPr>
            <a:endParaRPr lang="en-US"/>
          </a:p>
        </p:txBody>
      </p:sp>
      <p:sp>
        <p:nvSpPr>
          <p:cNvPr id="9" name="Slide Number Placeholder 5">
            <a:extLst>
              <a:ext uri="{FF2B5EF4-FFF2-40B4-BE49-F238E27FC236}">
                <a16:creationId xmlns:a16="http://schemas.microsoft.com/office/drawing/2014/main" id="{1F1DF295-1EA5-520A-CBB8-9D34AC90A9E8}"/>
              </a:ext>
            </a:extLst>
          </p:cNvPr>
          <p:cNvSpPr>
            <a:spLocks noGrp="1"/>
          </p:cNvSpPr>
          <p:nvPr>
            <p:ph type="sldNum" sz="quarter" idx="12"/>
          </p:nvPr>
        </p:nvSpPr>
        <p:spPr/>
        <p:txBody>
          <a:bodyPr/>
          <a:lstStyle>
            <a:lvl1pPr>
              <a:defRPr/>
            </a:lvl1pPr>
          </a:lstStyle>
          <a:p>
            <a:pPr>
              <a:defRPr/>
            </a:pPr>
            <a:fld id="{F304AE0F-F643-44C7-8B17-CF558CF0D74B}" type="slidenum">
              <a:rPr lang="en-US" altLang="en-US"/>
              <a:pPr>
                <a:defRPr/>
              </a:pPr>
              <a:t>‹#›</a:t>
            </a:fld>
            <a:endParaRPr lang="en-US" altLang="en-US"/>
          </a:p>
        </p:txBody>
      </p:sp>
    </p:spTree>
    <p:extLst>
      <p:ext uri="{BB962C8B-B14F-4D97-AF65-F5344CB8AC3E}">
        <p14:creationId xmlns:p14="http://schemas.microsoft.com/office/powerpoint/2010/main" val="3588668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3CCA6448-B7A8-FAC2-0968-9496301E94FB}"/>
              </a:ext>
            </a:extLst>
          </p:cNvPr>
          <p:cNvSpPr>
            <a:spLocks noGrp="1"/>
          </p:cNvSpPr>
          <p:nvPr>
            <p:ph type="dt" sz="half" idx="10"/>
          </p:nvPr>
        </p:nvSpPr>
        <p:spPr>
          <a:xfrm>
            <a:off x="609600" y="6356351"/>
            <a:ext cx="2844800" cy="365125"/>
          </a:xfrm>
          <a:prstGeom prst="rect">
            <a:avLst/>
          </a:prstGeom>
        </p:spPr>
        <p:txBody>
          <a:bodyPr/>
          <a:lstStyle>
            <a:lvl1pPr eaLnBrk="1" hangingPunct="1">
              <a:defRPr/>
            </a:lvl1pPr>
          </a:lstStyle>
          <a:p>
            <a:pPr>
              <a:defRPr/>
            </a:pPr>
            <a:fld id="{2B8D9136-70A2-45A5-8793-2BA63ADD4C12}" type="datetime1">
              <a:rPr lang="en-US"/>
              <a:pPr>
                <a:defRPr/>
              </a:pPr>
              <a:t>12/6/2023</a:t>
            </a:fld>
            <a:endParaRPr lang="en-US"/>
          </a:p>
        </p:txBody>
      </p:sp>
      <p:sp>
        <p:nvSpPr>
          <p:cNvPr id="4" name="Footer Placeholder 4">
            <a:extLst>
              <a:ext uri="{FF2B5EF4-FFF2-40B4-BE49-F238E27FC236}">
                <a16:creationId xmlns:a16="http://schemas.microsoft.com/office/drawing/2014/main" id="{F36DEA73-7614-D656-9B72-8A389DD57E86}"/>
              </a:ext>
            </a:extLst>
          </p:cNvPr>
          <p:cNvSpPr>
            <a:spLocks noGrp="1"/>
          </p:cNvSpPr>
          <p:nvPr>
            <p:ph type="ftr" sz="quarter" idx="11"/>
          </p:nvPr>
        </p:nvSpPr>
        <p:spPr>
          <a:xfrm>
            <a:off x="4165600" y="6356351"/>
            <a:ext cx="3860800" cy="365125"/>
          </a:xfrm>
          <a:prstGeom prst="rect">
            <a:avLst/>
          </a:prstGeom>
        </p:spPr>
        <p:txBody>
          <a:bodyPr/>
          <a:lstStyle>
            <a:lvl1pPr eaLnBrk="1" hangingPunct="1">
              <a:defRPr/>
            </a:lvl1pPr>
          </a:lstStyle>
          <a:p>
            <a:pPr>
              <a:defRPr/>
            </a:pPr>
            <a:endParaRPr lang="en-US"/>
          </a:p>
        </p:txBody>
      </p:sp>
      <p:sp>
        <p:nvSpPr>
          <p:cNvPr id="5" name="Slide Number Placeholder 5">
            <a:extLst>
              <a:ext uri="{FF2B5EF4-FFF2-40B4-BE49-F238E27FC236}">
                <a16:creationId xmlns:a16="http://schemas.microsoft.com/office/drawing/2014/main" id="{AB75895F-7794-A096-9825-12AA61629375}"/>
              </a:ext>
            </a:extLst>
          </p:cNvPr>
          <p:cNvSpPr>
            <a:spLocks noGrp="1"/>
          </p:cNvSpPr>
          <p:nvPr>
            <p:ph type="sldNum" sz="quarter" idx="12"/>
          </p:nvPr>
        </p:nvSpPr>
        <p:spPr/>
        <p:txBody>
          <a:bodyPr/>
          <a:lstStyle>
            <a:lvl1pPr>
              <a:defRPr/>
            </a:lvl1pPr>
          </a:lstStyle>
          <a:p>
            <a:pPr>
              <a:defRPr/>
            </a:pPr>
            <a:fld id="{368B72BE-6768-48C5-B03F-3A3AA9899A5F}" type="slidenum">
              <a:rPr lang="en-US" altLang="en-US"/>
              <a:pPr>
                <a:defRPr/>
              </a:pPr>
              <a:t>‹#›</a:t>
            </a:fld>
            <a:endParaRPr lang="en-US" altLang="en-US"/>
          </a:p>
        </p:txBody>
      </p:sp>
    </p:spTree>
    <p:extLst>
      <p:ext uri="{BB962C8B-B14F-4D97-AF65-F5344CB8AC3E}">
        <p14:creationId xmlns:p14="http://schemas.microsoft.com/office/powerpoint/2010/main" val="1057669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681BAB1-16DB-02F6-59BB-1923028155B5}"/>
              </a:ext>
            </a:extLst>
          </p:cNvPr>
          <p:cNvSpPr>
            <a:spLocks noGrp="1"/>
          </p:cNvSpPr>
          <p:nvPr>
            <p:ph type="dt" sz="half" idx="10"/>
          </p:nvPr>
        </p:nvSpPr>
        <p:spPr>
          <a:xfrm>
            <a:off x="609600" y="6356351"/>
            <a:ext cx="2844800" cy="365125"/>
          </a:xfrm>
          <a:prstGeom prst="rect">
            <a:avLst/>
          </a:prstGeom>
        </p:spPr>
        <p:txBody>
          <a:bodyPr/>
          <a:lstStyle>
            <a:lvl1pPr eaLnBrk="1" hangingPunct="1">
              <a:defRPr/>
            </a:lvl1pPr>
          </a:lstStyle>
          <a:p>
            <a:pPr>
              <a:defRPr/>
            </a:pPr>
            <a:fld id="{9E6B583D-5DF8-41DD-8DB7-888FFB15481B}" type="datetime1">
              <a:rPr lang="en-US"/>
              <a:pPr>
                <a:defRPr/>
              </a:pPr>
              <a:t>12/6/2023</a:t>
            </a:fld>
            <a:endParaRPr lang="en-US"/>
          </a:p>
        </p:txBody>
      </p:sp>
      <p:sp>
        <p:nvSpPr>
          <p:cNvPr id="3" name="Footer Placeholder 4">
            <a:extLst>
              <a:ext uri="{FF2B5EF4-FFF2-40B4-BE49-F238E27FC236}">
                <a16:creationId xmlns:a16="http://schemas.microsoft.com/office/drawing/2014/main" id="{3258F95A-F91F-16A1-540E-648FAFEB52AF}"/>
              </a:ext>
            </a:extLst>
          </p:cNvPr>
          <p:cNvSpPr>
            <a:spLocks noGrp="1"/>
          </p:cNvSpPr>
          <p:nvPr>
            <p:ph type="ftr" sz="quarter" idx="11"/>
          </p:nvPr>
        </p:nvSpPr>
        <p:spPr>
          <a:xfrm>
            <a:off x="4165600" y="6356351"/>
            <a:ext cx="3860800" cy="365125"/>
          </a:xfrm>
          <a:prstGeom prst="rect">
            <a:avLst/>
          </a:prstGeom>
        </p:spPr>
        <p:txBody>
          <a:bodyPr/>
          <a:lstStyle>
            <a:lvl1pPr eaLnBrk="1" hangingPunct="1">
              <a:defRPr/>
            </a:lvl1pPr>
          </a:lstStyle>
          <a:p>
            <a:pPr>
              <a:defRPr/>
            </a:pPr>
            <a:endParaRPr lang="en-US"/>
          </a:p>
        </p:txBody>
      </p:sp>
      <p:sp>
        <p:nvSpPr>
          <p:cNvPr id="4" name="Slide Number Placeholder 5">
            <a:extLst>
              <a:ext uri="{FF2B5EF4-FFF2-40B4-BE49-F238E27FC236}">
                <a16:creationId xmlns:a16="http://schemas.microsoft.com/office/drawing/2014/main" id="{A0850B85-1F88-2B21-87F4-2FC013607AB3}"/>
              </a:ext>
            </a:extLst>
          </p:cNvPr>
          <p:cNvSpPr>
            <a:spLocks noGrp="1"/>
          </p:cNvSpPr>
          <p:nvPr>
            <p:ph type="sldNum" sz="quarter" idx="12"/>
          </p:nvPr>
        </p:nvSpPr>
        <p:spPr/>
        <p:txBody>
          <a:bodyPr/>
          <a:lstStyle>
            <a:lvl1pPr>
              <a:defRPr/>
            </a:lvl1pPr>
          </a:lstStyle>
          <a:p>
            <a:pPr>
              <a:defRPr/>
            </a:pPr>
            <a:fld id="{1AE9F851-3FA1-4BB7-8A34-56D92161F2EA}" type="slidenum">
              <a:rPr lang="en-US" altLang="en-US"/>
              <a:pPr>
                <a:defRPr/>
              </a:pPr>
              <a:t>‹#›</a:t>
            </a:fld>
            <a:endParaRPr lang="en-US" altLang="en-US"/>
          </a:p>
        </p:txBody>
      </p:sp>
    </p:spTree>
    <p:extLst>
      <p:ext uri="{BB962C8B-B14F-4D97-AF65-F5344CB8AC3E}">
        <p14:creationId xmlns:p14="http://schemas.microsoft.com/office/powerpoint/2010/main" val="1704908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24A54D88-93F9-C088-1563-683894B0C0C6}"/>
              </a:ext>
            </a:extLst>
          </p:cNvPr>
          <p:cNvGrpSpPr>
            <a:grpSpLocks/>
          </p:cNvGrpSpPr>
          <p:nvPr userDrawn="1"/>
        </p:nvGrpSpPr>
        <p:grpSpPr bwMode="auto">
          <a:xfrm>
            <a:off x="0" y="173039"/>
            <a:ext cx="12192000" cy="6677025"/>
            <a:chOff x="0" y="109"/>
            <a:chExt cx="5760" cy="4206"/>
          </a:xfrm>
        </p:grpSpPr>
        <p:pic>
          <p:nvPicPr>
            <p:cNvPr id="3" name="Picture 16" descr="header">
              <a:hlinkClick r:id="rId2"/>
              <a:extLst>
                <a:ext uri="{FF2B5EF4-FFF2-40B4-BE49-F238E27FC236}">
                  <a16:creationId xmlns:a16="http://schemas.microsoft.com/office/drawing/2014/main" id="{22B86907-EDBB-27D7-36E1-C05FE6E42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4" y="4022"/>
              <a:ext cx="2276"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a:extLst>
                <a:ext uri="{FF2B5EF4-FFF2-40B4-BE49-F238E27FC236}">
                  <a16:creationId xmlns:a16="http://schemas.microsoft.com/office/drawing/2014/main" id="{BD075976-AAA8-D698-4883-7F5B0DCE6FD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8" y="109"/>
              <a:ext cx="1201"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 name="Line 4">
              <a:extLst>
                <a:ext uri="{FF2B5EF4-FFF2-40B4-BE49-F238E27FC236}">
                  <a16:creationId xmlns:a16="http://schemas.microsoft.com/office/drawing/2014/main" id="{BDBEF461-C746-4D92-7FDD-63BD7DFF0CDA}"/>
                </a:ext>
              </a:extLst>
            </p:cNvPr>
            <p:cNvSpPr>
              <a:spLocks noChangeShapeType="1"/>
            </p:cNvSpPr>
            <p:nvPr/>
          </p:nvSpPr>
          <p:spPr bwMode="auto">
            <a:xfrm>
              <a:off x="1364" y="434"/>
              <a:ext cx="4396"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5">
              <a:extLst>
                <a:ext uri="{FF2B5EF4-FFF2-40B4-BE49-F238E27FC236}">
                  <a16:creationId xmlns:a16="http://schemas.microsoft.com/office/drawing/2014/main" id="{0E47E298-D910-9693-E1C9-01216CC9EBEE}"/>
                </a:ext>
              </a:extLst>
            </p:cNvPr>
            <p:cNvSpPr>
              <a:spLocks noChangeShapeType="1"/>
            </p:cNvSpPr>
            <p:nvPr/>
          </p:nvSpPr>
          <p:spPr bwMode="auto">
            <a:xfrm>
              <a:off x="0" y="4039"/>
              <a:ext cx="3438"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 name="Rectangle 6">
            <a:extLst>
              <a:ext uri="{FF2B5EF4-FFF2-40B4-BE49-F238E27FC236}">
                <a16:creationId xmlns:a16="http://schemas.microsoft.com/office/drawing/2014/main" id="{D8887D21-F6A7-DA05-8E0D-494741390A45}"/>
              </a:ext>
            </a:extLst>
          </p:cNvPr>
          <p:cNvSpPr/>
          <p:nvPr userDrawn="1"/>
        </p:nvSpPr>
        <p:spPr>
          <a:xfrm>
            <a:off x="7315200" y="6324600"/>
            <a:ext cx="487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22">
            <a:extLst>
              <a:ext uri="{FF2B5EF4-FFF2-40B4-BE49-F238E27FC236}">
                <a16:creationId xmlns:a16="http://schemas.microsoft.com/office/drawing/2014/main" id="{2789BDCC-E70B-A38A-3CE6-083824938FD7}"/>
              </a:ext>
            </a:extLst>
          </p:cNvPr>
          <p:cNvSpPr txBox="1">
            <a:spLocks noChangeArrowheads="1"/>
          </p:cNvSpPr>
          <p:nvPr userDrawn="1"/>
        </p:nvSpPr>
        <p:spPr bwMode="auto">
          <a:xfrm>
            <a:off x="1" y="6477001"/>
            <a:ext cx="396262" cy="307777"/>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71669E8A-C33F-4246-93F5-6F988A9872C1}" type="slidenum">
              <a:rPr lang="en-US" altLang="en-US" sz="1400" smtClean="0">
                <a:latin typeface="Calibri" panose="020F0502020204030204" pitchFamily="34" charset="0"/>
              </a:rPr>
              <a:pPr eaLnBrk="1" hangingPunct="1">
                <a:defRPr/>
              </a:pPr>
              <a:t>‹#›</a:t>
            </a:fld>
            <a:endParaRPr lang="en-US" altLang="en-US" sz="1400">
              <a:latin typeface="Calibri" panose="020F0502020204030204" pitchFamily="34" charset="0"/>
            </a:endParaRPr>
          </a:p>
        </p:txBody>
      </p:sp>
      <p:sp>
        <p:nvSpPr>
          <p:cNvPr id="9" name="Slide Number Placeholder 5">
            <a:extLst>
              <a:ext uri="{FF2B5EF4-FFF2-40B4-BE49-F238E27FC236}">
                <a16:creationId xmlns:a16="http://schemas.microsoft.com/office/drawing/2014/main" id="{924AC27C-F1D5-0FE7-BD50-B6FDD4DFDBC2}"/>
              </a:ext>
            </a:extLst>
          </p:cNvPr>
          <p:cNvSpPr>
            <a:spLocks noGrp="1"/>
          </p:cNvSpPr>
          <p:nvPr>
            <p:ph type="sldNum" sz="quarter" idx="10"/>
          </p:nvPr>
        </p:nvSpPr>
        <p:spPr/>
        <p:txBody>
          <a:bodyPr/>
          <a:lstStyle>
            <a:lvl1pPr>
              <a:defRPr/>
            </a:lvl1pPr>
          </a:lstStyle>
          <a:p>
            <a:pPr>
              <a:defRPr/>
            </a:pPr>
            <a:fld id="{F334F7AC-68C5-4B1D-94FE-F518A9252352}" type="slidenum">
              <a:rPr lang="en-US" altLang="en-US"/>
              <a:pPr>
                <a:defRPr/>
              </a:pPr>
              <a:t>‹#›</a:t>
            </a:fld>
            <a:endParaRPr lang="en-US" altLang="en-US"/>
          </a:p>
        </p:txBody>
      </p:sp>
    </p:spTree>
    <p:extLst>
      <p:ext uri="{BB962C8B-B14F-4D97-AF65-F5344CB8AC3E}">
        <p14:creationId xmlns:p14="http://schemas.microsoft.com/office/powerpoint/2010/main" val="519254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8D804642-D3B4-D32D-F23B-5FCE723BD9B5}"/>
              </a:ext>
            </a:extLst>
          </p:cNvPr>
          <p:cNvGrpSpPr>
            <a:grpSpLocks/>
          </p:cNvGrpSpPr>
          <p:nvPr userDrawn="1"/>
        </p:nvGrpSpPr>
        <p:grpSpPr bwMode="auto">
          <a:xfrm>
            <a:off x="0" y="173039"/>
            <a:ext cx="12192000" cy="6677025"/>
            <a:chOff x="0" y="109"/>
            <a:chExt cx="5760" cy="4206"/>
          </a:xfrm>
        </p:grpSpPr>
        <p:pic>
          <p:nvPicPr>
            <p:cNvPr id="3" name="Picture 16" descr="header">
              <a:hlinkClick r:id="rId2"/>
              <a:extLst>
                <a:ext uri="{FF2B5EF4-FFF2-40B4-BE49-F238E27FC236}">
                  <a16:creationId xmlns:a16="http://schemas.microsoft.com/office/drawing/2014/main" id="{42CA7BAD-9948-6154-2138-3161411C39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4" y="4022"/>
              <a:ext cx="2276"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a:extLst>
                <a:ext uri="{FF2B5EF4-FFF2-40B4-BE49-F238E27FC236}">
                  <a16:creationId xmlns:a16="http://schemas.microsoft.com/office/drawing/2014/main" id="{8FA4EA5E-CDFB-C310-0FA1-1106A7FC52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8" y="109"/>
              <a:ext cx="1201"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 name="Line 4">
              <a:extLst>
                <a:ext uri="{FF2B5EF4-FFF2-40B4-BE49-F238E27FC236}">
                  <a16:creationId xmlns:a16="http://schemas.microsoft.com/office/drawing/2014/main" id="{D4C1F158-F99A-DADA-7832-CA6C2B74F8EC}"/>
                </a:ext>
              </a:extLst>
            </p:cNvPr>
            <p:cNvSpPr>
              <a:spLocks noChangeShapeType="1"/>
            </p:cNvSpPr>
            <p:nvPr/>
          </p:nvSpPr>
          <p:spPr bwMode="auto">
            <a:xfrm>
              <a:off x="1364" y="434"/>
              <a:ext cx="4396"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5">
              <a:extLst>
                <a:ext uri="{FF2B5EF4-FFF2-40B4-BE49-F238E27FC236}">
                  <a16:creationId xmlns:a16="http://schemas.microsoft.com/office/drawing/2014/main" id="{6844B0D0-B5DF-F9C8-5A26-ECE007FE5739}"/>
                </a:ext>
              </a:extLst>
            </p:cNvPr>
            <p:cNvSpPr>
              <a:spLocks noChangeShapeType="1"/>
            </p:cNvSpPr>
            <p:nvPr/>
          </p:nvSpPr>
          <p:spPr bwMode="auto">
            <a:xfrm>
              <a:off x="0" y="4039"/>
              <a:ext cx="3438"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 name="Rectangle 6">
            <a:extLst>
              <a:ext uri="{FF2B5EF4-FFF2-40B4-BE49-F238E27FC236}">
                <a16:creationId xmlns:a16="http://schemas.microsoft.com/office/drawing/2014/main" id="{A3DFDB13-DB3E-5769-15E5-7FA58B71AF4C}"/>
              </a:ext>
            </a:extLst>
          </p:cNvPr>
          <p:cNvSpPr/>
          <p:nvPr userDrawn="1"/>
        </p:nvSpPr>
        <p:spPr>
          <a:xfrm>
            <a:off x="7315200" y="6324600"/>
            <a:ext cx="487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13" descr="CRASR design 07.jpg">
            <a:extLst>
              <a:ext uri="{FF2B5EF4-FFF2-40B4-BE49-F238E27FC236}">
                <a16:creationId xmlns:a16="http://schemas.microsoft.com/office/drawing/2014/main" id="{C4F4F45B-AFCC-42E9-C72F-12F1AD81C9D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370234" y="6019800"/>
            <a:ext cx="46185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2">
            <a:extLst>
              <a:ext uri="{FF2B5EF4-FFF2-40B4-BE49-F238E27FC236}">
                <a16:creationId xmlns:a16="http://schemas.microsoft.com/office/drawing/2014/main" id="{84719E04-7CF5-47F1-A056-E70B7B194D3B}"/>
              </a:ext>
            </a:extLst>
          </p:cNvPr>
          <p:cNvSpPr txBox="1">
            <a:spLocks noChangeArrowheads="1"/>
          </p:cNvSpPr>
          <p:nvPr userDrawn="1"/>
        </p:nvSpPr>
        <p:spPr bwMode="auto">
          <a:xfrm>
            <a:off x="1" y="6477001"/>
            <a:ext cx="396262" cy="307777"/>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6B5CF4B7-0F13-4C69-83D1-7F691F2283DB}" type="slidenum">
              <a:rPr lang="en-US" altLang="en-US" sz="1400" smtClean="0">
                <a:latin typeface="Calibri" panose="020F0502020204030204" pitchFamily="34" charset="0"/>
              </a:rPr>
              <a:pPr eaLnBrk="1" hangingPunct="1">
                <a:defRPr/>
              </a:pPr>
              <a:t>‹#›</a:t>
            </a:fld>
            <a:endParaRPr lang="en-US" altLang="en-US" sz="1400">
              <a:latin typeface="Calibri" panose="020F0502020204030204" pitchFamily="34" charset="0"/>
            </a:endParaRPr>
          </a:p>
        </p:txBody>
      </p:sp>
      <p:grpSp>
        <p:nvGrpSpPr>
          <p:cNvPr id="10" name="Group 6">
            <a:extLst>
              <a:ext uri="{FF2B5EF4-FFF2-40B4-BE49-F238E27FC236}">
                <a16:creationId xmlns:a16="http://schemas.microsoft.com/office/drawing/2014/main" id="{99ECE2F5-3FD0-9055-8138-96C453066767}"/>
              </a:ext>
            </a:extLst>
          </p:cNvPr>
          <p:cNvGrpSpPr>
            <a:grpSpLocks/>
          </p:cNvGrpSpPr>
          <p:nvPr userDrawn="1"/>
        </p:nvGrpSpPr>
        <p:grpSpPr bwMode="auto">
          <a:xfrm>
            <a:off x="0" y="173039"/>
            <a:ext cx="12192000" cy="6677025"/>
            <a:chOff x="0" y="109"/>
            <a:chExt cx="5760" cy="4206"/>
          </a:xfrm>
        </p:grpSpPr>
        <p:pic>
          <p:nvPicPr>
            <p:cNvPr id="11" name="Picture 2" descr="header">
              <a:hlinkClick r:id="rId2"/>
              <a:extLst>
                <a:ext uri="{FF2B5EF4-FFF2-40B4-BE49-F238E27FC236}">
                  <a16:creationId xmlns:a16="http://schemas.microsoft.com/office/drawing/2014/main" id="{456DEAA7-FC57-774D-6E18-5DB1357F8D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4" y="4022"/>
              <a:ext cx="2276"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1670CC50-6837-D05A-9DDC-A2CAB7772FF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8" y="109"/>
              <a:ext cx="1201"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3" name="Line 4">
              <a:extLst>
                <a:ext uri="{FF2B5EF4-FFF2-40B4-BE49-F238E27FC236}">
                  <a16:creationId xmlns:a16="http://schemas.microsoft.com/office/drawing/2014/main" id="{18C4BDD7-C0AA-8BEC-A921-979D038363F2}"/>
                </a:ext>
              </a:extLst>
            </p:cNvPr>
            <p:cNvSpPr>
              <a:spLocks noChangeShapeType="1"/>
            </p:cNvSpPr>
            <p:nvPr/>
          </p:nvSpPr>
          <p:spPr bwMode="auto">
            <a:xfrm>
              <a:off x="1364" y="434"/>
              <a:ext cx="4396"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5">
              <a:extLst>
                <a:ext uri="{FF2B5EF4-FFF2-40B4-BE49-F238E27FC236}">
                  <a16:creationId xmlns:a16="http://schemas.microsoft.com/office/drawing/2014/main" id="{68782E08-044F-3D5E-F4A4-67FF06151B7F}"/>
                </a:ext>
              </a:extLst>
            </p:cNvPr>
            <p:cNvSpPr>
              <a:spLocks noChangeShapeType="1"/>
            </p:cNvSpPr>
            <p:nvPr/>
          </p:nvSpPr>
          <p:spPr bwMode="auto">
            <a:xfrm>
              <a:off x="0" y="4039"/>
              <a:ext cx="3438"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 name="Slide Number Placeholder 5">
            <a:extLst>
              <a:ext uri="{FF2B5EF4-FFF2-40B4-BE49-F238E27FC236}">
                <a16:creationId xmlns:a16="http://schemas.microsoft.com/office/drawing/2014/main" id="{155DF983-E2BE-565D-A04D-F6FA25DA9C18}"/>
              </a:ext>
            </a:extLst>
          </p:cNvPr>
          <p:cNvSpPr>
            <a:spLocks noGrp="1"/>
          </p:cNvSpPr>
          <p:nvPr>
            <p:ph type="sldNum" sz="quarter" idx="10"/>
          </p:nvPr>
        </p:nvSpPr>
        <p:spPr/>
        <p:txBody>
          <a:bodyPr/>
          <a:lstStyle>
            <a:lvl1pPr>
              <a:defRPr/>
            </a:lvl1pPr>
          </a:lstStyle>
          <a:p>
            <a:pPr>
              <a:defRPr/>
            </a:pPr>
            <a:fld id="{2A1B22FE-51C1-420E-A183-8B8DF1A1D02E}" type="slidenum">
              <a:rPr lang="en-US" altLang="en-US"/>
              <a:pPr>
                <a:defRPr/>
              </a:pPr>
              <a:t>‹#›</a:t>
            </a:fld>
            <a:endParaRPr lang="en-US" altLang="en-US"/>
          </a:p>
        </p:txBody>
      </p:sp>
    </p:spTree>
    <p:extLst>
      <p:ext uri="{BB962C8B-B14F-4D97-AF65-F5344CB8AC3E}">
        <p14:creationId xmlns:p14="http://schemas.microsoft.com/office/powerpoint/2010/main" val="27414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9174F-690F-A6BC-DC9F-3366802C9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3A08C1-FAB0-1E3A-FF70-A4EF5AF473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FBE1A2-787D-87C5-B203-1661E0F89D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AE8DCF-B35D-BF52-6618-C1292797E0A7}"/>
              </a:ext>
            </a:extLst>
          </p:cNvPr>
          <p:cNvSpPr>
            <a:spLocks noGrp="1"/>
          </p:cNvSpPr>
          <p:nvPr>
            <p:ph type="dt" sz="half" idx="10"/>
          </p:nvPr>
        </p:nvSpPr>
        <p:spPr/>
        <p:txBody>
          <a:bodyPr/>
          <a:lstStyle/>
          <a:p>
            <a:fld id="{7C7CDBE5-6560-463C-BAE7-3ABD90FA5D54}" type="datetimeFigureOut">
              <a:rPr lang="en-US" smtClean="0"/>
              <a:t>12/6/2023</a:t>
            </a:fld>
            <a:endParaRPr lang="en-US"/>
          </a:p>
        </p:txBody>
      </p:sp>
      <p:sp>
        <p:nvSpPr>
          <p:cNvPr id="6" name="Footer Placeholder 5">
            <a:extLst>
              <a:ext uri="{FF2B5EF4-FFF2-40B4-BE49-F238E27FC236}">
                <a16:creationId xmlns:a16="http://schemas.microsoft.com/office/drawing/2014/main" id="{C120CB1C-A94B-EC75-97BB-4E838624B3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4DD463-ED4F-F17C-8B32-F04011941FEE}"/>
              </a:ext>
            </a:extLst>
          </p:cNvPr>
          <p:cNvSpPr>
            <a:spLocks noGrp="1"/>
          </p:cNvSpPr>
          <p:nvPr>
            <p:ph type="sldNum" sz="quarter" idx="12"/>
          </p:nvPr>
        </p:nvSpPr>
        <p:spPr/>
        <p:txBody>
          <a:bodyPr/>
          <a:lstStyle/>
          <a:p>
            <a:fld id="{5FC3C552-49F0-4EB5-99CC-44FE1AB1EF54}" type="slidenum">
              <a:rPr lang="en-US" smtClean="0"/>
              <a:t>‹#›</a:t>
            </a:fld>
            <a:endParaRPr lang="en-US"/>
          </a:p>
        </p:txBody>
      </p:sp>
    </p:spTree>
    <p:extLst>
      <p:ext uri="{BB962C8B-B14F-4D97-AF65-F5344CB8AC3E}">
        <p14:creationId xmlns:p14="http://schemas.microsoft.com/office/powerpoint/2010/main" val="1870304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3208A09-6268-321E-EDF1-415105CEA4D0}"/>
              </a:ext>
            </a:extLst>
          </p:cNvPr>
          <p:cNvSpPr>
            <a:spLocks noGrp="1"/>
          </p:cNvSpPr>
          <p:nvPr>
            <p:ph type="dt" sz="half" idx="10"/>
          </p:nvPr>
        </p:nvSpPr>
        <p:spPr>
          <a:xfrm>
            <a:off x="609600" y="6356351"/>
            <a:ext cx="2844800" cy="365125"/>
          </a:xfrm>
          <a:prstGeom prst="rect">
            <a:avLst/>
          </a:prstGeom>
        </p:spPr>
        <p:txBody>
          <a:bodyPr/>
          <a:lstStyle>
            <a:lvl1pPr eaLnBrk="1" hangingPunct="1">
              <a:defRPr/>
            </a:lvl1pPr>
          </a:lstStyle>
          <a:p>
            <a:pPr>
              <a:defRPr/>
            </a:pPr>
            <a:fld id="{46CED5E1-22BC-44FC-B1A1-798456478BF0}" type="datetime1">
              <a:rPr lang="en-US"/>
              <a:pPr>
                <a:defRPr/>
              </a:pPr>
              <a:t>12/6/2023</a:t>
            </a:fld>
            <a:endParaRPr lang="en-US"/>
          </a:p>
        </p:txBody>
      </p:sp>
      <p:sp>
        <p:nvSpPr>
          <p:cNvPr id="6" name="Footer Placeholder 4">
            <a:extLst>
              <a:ext uri="{FF2B5EF4-FFF2-40B4-BE49-F238E27FC236}">
                <a16:creationId xmlns:a16="http://schemas.microsoft.com/office/drawing/2014/main" id="{C46DC969-E4D1-A129-A4A1-6C082FD67A38}"/>
              </a:ext>
            </a:extLst>
          </p:cNvPr>
          <p:cNvSpPr>
            <a:spLocks noGrp="1"/>
          </p:cNvSpPr>
          <p:nvPr>
            <p:ph type="ftr" sz="quarter" idx="11"/>
          </p:nvPr>
        </p:nvSpPr>
        <p:spPr>
          <a:xfrm>
            <a:off x="4165600" y="6356351"/>
            <a:ext cx="38608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22908AC7-F2F1-684D-E53F-99975A542D58}"/>
              </a:ext>
            </a:extLst>
          </p:cNvPr>
          <p:cNvSpPr>
            <a:spLocks noGrp="1"/>
          </p:cNvSpPr>
          <p:nvPr>
            <p:ph type="sldNum" sz="quarter" idx="12"/>
          </p:nvPr>
        </p:nvSpPr>
        <p:spPr/>
        <p:txBody>
          <a:bodyPr/>
          <a:lstStyle>
            <a:lvl1pPr>
              <a:defRPr/>
            </a:lvl1pPr>
          </a:lstStyle>
          <a:p>
            <a:pPr>
              <a:defRPr/>
            </a:pPr>
            <a:fld id="{FB57F154-FB0C-4061-96EC-0439B0F39FCD}" type="slidenum">
              <a:rPr lang="en-US" altLang="en-US"/>
              <a:pPr>
                <a:defRPr/>
              </a:pPr>
              <a:t>‹#›</a:t>
            </a:fld>
            <a:endParaRPr lang="en-US" altLang="en-US"/>
          </a:p>
        </p:txBody>
      </p:sp>
    </p:spTree>
    <p:extLst>
      <p:ext uri="{BB962C8B-B14F-4D97-AF65-F5344CB8AC3E}">
        <p14:creationId xmlns:p14="http://schemas.microsoft.com/office/powerpoint/2010/main" val="5283228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4243161-0318-9B2A-7EAA-33BD7F52AD21}"/>
              </a:ext>
            </a:extLst>
          </p:cNvPr>
          <p:cNvSpPr>
            <a:spLocks noGrp="1"/>
          </p:cNvSpPr>
          <p:nvPr>
            <p:ph type="dt" sz="half" idx="10"/>
          </p:nvPr>
        </p:nvSpPr>
        <p:spPr>
          <a:xfrm>
            <a:off x="609600" y="6356351"/>
            <a:ext cx="2844800" cy="365125"/>
          </a:xfrm>
          <a:prstGeom prst="rect">
            <a:avLst/>
          </a:prstGeom>
        </p:spPr>
        <p:txBody>
          <a:bodyPr/>
          <a:lstStyle>
            <a:lvl1pPr eaLnBrk="1" hangingPunct="1">
              <a:defRPr/>
            </a:lvl1pPr>
          </a:lstStyle>
          <a:p>
            <a:pPr>
              <a:defRPr/>
            </a:pPr>
            <a:fld id="{55945CFA-09DC-4813-AFDC-1D97A6DF58F7}" type="datetime1">
              <a:rPr lang="en-US"/>
              <a:pPr>
                <a:defRPr/>
              </a:pPr>
              <a:t>12/6/2023</a:t>
            </a:fld>
            <a:endParaRPr lang="en-US"/>
          </a:p>
        </p:txBody>
      </p:sp>
      <p:sp>
        <p:nvSpPr>
          <p:cNvPr id="6" name="Footer Placeholder 4">
            <a:extLst>
              <a:ext uri="{FF2B5EF4-FFF2-40B4-BE49-F238E27FC236}">
                <a16:creationId xmlns:a16="http://schemas.microsoft.com/office/drawing/2014/main" id="{E507913C-7ECB-BA71-52D3-D91B4B15BF85}"/>
              </a:ext>
            </a:extLst>
          </p:cNvPr>
          <p:cNvSpPr>
            <a:spLocks noGrp="1"/>
          </p:cNvSpPr>
          <p:nvPr>
            <p:ph type="ftr" sz="quarter" idx="11"/>
          </p:nvPr>
        </p:nvSpPr>
        <p:spPr>
          <a:xfrm>
            <a:off x="4165600" y="6356351"/>
            <a:ext cx="38608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3A3B5E72-0522-2559-1CC4-6DF13EC863DE}"/>
              </a:ext>
            </a:extLst>
          </p:cNvPr>
          <p:cNvSpPr>
            <a:spLocks noGrp="1"/>
          </p:cNvSpPr>
          <p:nvPr>
            <p:ph type="sldNum" sz="quarter" idx="12"/>
          </p:nvPr>
        </p:nvSpPr>
        <p:spPr/>
        <p:txBody>
          <a:bodyPr/>
          <a:lstStyle>
            <a:lvl1pPr>
              <a:defRPr/>
            </a:lvl1pPr>
          </a:lstStyle>
          <a:p>
            <a:pPr>
              <a:defRPr/>
            </a:pPr>
            <a:fld id="{48A1E129-F31F-4D45-9DE6-126A333E56E2}" type="slidenum">
              <a:rPr lang="en-US" altLang="en-US"/>
              <a:pPr>
                <a:defRPr/>
              </a:pPr>
              <a:t>‹#›</a:t>
            </a:fld>
            <a:endParaRPr lang="en-US" altLang="en-US"/>
          </a:p>
        </p:txBody>
      </p:sp>
    </p:spTree>
    <p:extLst>
      <p:ext uri="{BB962C8B-B14F-4D97-AF65-F5344CB8AC3E}">
        <p14:creationId xmlns:p14="http://schemas.microsoft.com/office/powerpoint/2010/main" val="2263751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AEFAD-63E2-C46B-9422-25B468C598DD}"/>
              </a:ext>
            </a:extLst>
          </p:cNvPr>
          <p:cNvSpPr>
            <a:spLocks noGrp="1"/>
          </p:cNvSpPr>
          <p:nvPr>
            <p:ph type="dt" sz="half" idx="10"/>
          </p:nvPr>
        </p:nvSpPr>
        <p:spPr>
          <a:xfrm>
            <a:off x="609600" y="6356351"/>
            <a:ext cx="2844800" cy="365125"/>
          </a:xfrm>
          <a:prstGeom prst="rect">
            <a:avLst/>
          </a:prstGeom>
        </p:spPr>
        <p:txBody>
          <a:bodyPr/>
          <a:lstStyle>
            <a:lvl1pPr eaLnBrk="1" hangingPunct="1">
              <a:defRPr/>
            </a:lvl1pPr>
          </a:lstStyle>
          <a:p>
            <a:pPr>
              <a:defRPr/>
            </a:pPr>
            <a:fld id="{994F3415-9AA3-478A-8D97-80BDBE34EFDB}" type="datetime1">
              <a:rPr lang="en-US"/>
              <a:pPr>
                <a:defRPr/>
              </a:pPr>
              <a:t>12/6/2023</a:t>
            </a:fld>
            <a:endParaRPr lang="en-US"/>
          </a:p>
        </p:txBody>
      </p:sp>
      <p:sp>
        <p:nvSpPr>
          <p:cNvPr id="5" name="Footer Placeholder 4">
            <a:extLst>
              <a:ext uri="{FF2B5EF4-FFF2-40B4-BE49-F238E27FC236}">
                <a16:creationId xmlns:a16="http://schemas.microsoft.com/office/drawing/2014/main" id="{8C848603-56C1-F8C0-A61F-CB754E4C5A4F}"/>
              </a:ext>
            </a:extLst>
          </p:cNvPr>
          <p:cNvSpPr>
            <a:spLocks noGrp="1"/>
          </p:cNvSpPr>
          <p:nvPr>
            <p:ph type="ftr" sz="quarter" idx="11"/>
          </p:nvPr>
        </p:nvSpPr>
        <p:spPr>
          <a:xfrm>
            <a:off x="4165600" y="6356351"/>
            <a:ext cx="38608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FF478585-1CDC-0C52-9823-2CFE30061B4C}"/>
              </a:ext>
            </a:extLst>
          </p:cNvPr>
          <p:cNvSpPr>
            <a:spLocks noGrp="1"/>
          </p:cNvSpPr>
          <p:nvPr>
            <p:ph type="sldNum" sz="quarter" idx="12"/>
          </p:nvPr>
        </p:nvSpPr>
        <p:spPr/>
        <p:txBody>
          <a:bodyPr/>
          <a:lstStyle>
            <a:lvl1pPr>
              <a:defRPr/>
            </a:lvl1pPr>
          </a:lstStyle>
          <a:p>
            <a:pPr>
              <a:defRPr/>
            </a:pPr>
            <a:fld id="{74E7501C-9B5C-4F97-90EE-C3F09A16EF7C}" type="slidenum">
              <a:rPr lang="en-US" altLang="en-US"/>
              <a:pPr>
                <a:defRPr/>
              </a:pPr>
              <a:t>‹#›</a:t>
            </a:fld>
            <a:endParaRPr lang="en-US" altLang="en-US"/>
          </a:p>
        </p:txBody>
      </p:sp>
    </p:spTree>
    <p:extLst>
      <p:ext uri="{BB962C8B-B14F-4D97-AF65-F5344CB8AC3E}">
        <p14:creationId xmlns:p14="http://schemas.microsoft.com/office/powerpoint/2010/main" val="2890937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0BEA-6393-4683-F0E5-AEFB8FDFC019}"/>
              </a:ext>
            </a:extLst>
          </p:cNvPr>
          <p:cNvSpPr>
            <a:spLocks noGrp="1"/>
          </p:cNvSpPr>
          <p:nvPr>
            <p:ph type="dt" sz="half" idx="10"/>
          </p:nvPr>
        </p:nvSpPr>
        <p:spPr>
          <a:xfrm>
            <a:off x="609600" y="6356351"/>
            <a:ext cx="2844800" cy="365125"/>
          </a:xfrm>
          <a:prstGeom prst="rect">
            <a:avLst/>
          </a:prstGeom>
        </p:spPr>
        <p:txBody>
          <a:bodyPr/>
          <a:lstStyle>
            <a:lvl1pPr eaLnBrk="1" hangingPunct="1">
              <a:defRPr/>
            </a:lvl1pPr>
          </a:lstStyle>
          <a:p>
            <a:pPr>
              <a:defRPr/>
            </a:pPr>
            <a:fld id="{35D3A9B2-84F2-4C66-B3ED-849A25429AA4}" type="datetime1">
              <a:rPr lang="en-US"/>
              <a:pPr>
                <a:defRPr/>
              </a:pPr>
              <a:t>12/6/2023</a:t>
            </a:fld>
            <a:endParaRPr lang="en-US"/>
          </a:p>
        </p:txBody>
      </p:sp>
      <p:sp>
        <p:nvSpPr>
          <p:cNvPr id="5" name="Footer Placeholder 4">
            <a:extLst>
              <a:ext uri="{FF2B5EF4-FFF2-40B4-BE49-F238E27FC236}">
                <a16:creationId xmlns:a16="http://schemas.microsoft.com/office/drawing/2014/main" id="{E0EA47FA-8364-C54A-FBD1-D5337B82E254}"/>
              </a:ext>
            </a:extLst>
          </p:cNvPr>
          <p:cNvSpPr>
            <a:spLocks noGrp="1"/>
          </p:cNvSpPr>
          <p:nvPr>
            <p:ph type="ftr" sz="quarter" idx="11"/>
          </p:nvPr>
        </p:nvSpPr>
        <p:spPr>
          <a:xfrm>
            <a:off x="4165600" y="6356351"/>
            <a:ext cx="38608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4FB52CC6-DACC-4244-4BC7-2140BBDBB502}"/>
              </a:ext>
            </a:extLst>
          </p:cNvPr>
          <p:cNvSpPr>
            <a:spLocks noGrp="1"/>
          </p:cNvSpPr>
          <p:nvPr>
            <p:ph type="sldNum" sz="quarter" idx="12"/>
          </p:nvPr>
        </p:nvSpPr>
        <p:spPr/>
        <p:txBody>
          <a:bodyPr/>
          <a:lstStyle>
            <a:lvl1pPr>
              <a:defRPr/>
            </a:lvl1pPr>
          </a:lstStyle>
          <a:p>
            <a:pPr>
              <a:defRPr/>
            </a:pPr>
            <a:fld id="{307F48D9-7CDF-4C41-8AF0-C4E49819C7E4}" type="slidenum">
              <a:rPr lang="en-US" altLang="en-US"/>
              <a:pPr>
                <a:defRPr/>
              </a:pPr>
              <a:t>‹#›</a:t>
            </a:fld>
            <a:endParaRPr lang="en-US" altLang="en-US"/>
          </a:p>
        </p:txBody>
      </p:sp>
    </p:spTree>
    <p:extLst>
      <p:ext uri="{BB962C8B-B14F-4D97-AF65-F5344CB8AC3E}">
        <p14:creationId xmlns:p14="http://schemas.microsoft.com/office/powerpoint/2010/main" val="9484466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44274440-8F3F-1C2E-1593-C02BF580CC88}"/>
              </a:ext>
            </a:extLst>
          </p:cNvPr>
          <p:cNvSpPr>
            <a:spLocks noGrp="1"/>
          </p:cNvSpPr>
          <p:nvPr>
            <p:ph type="dt" sz="half" idx="10"/>
          </p:nvPr>
        </p:nvSpPr>
        <p:spPr>
          <a:xfrm>
            <a:off x="609600" y="6356351"/>
            <a:ext cx="2844800" cy="365125"/>
          </a:xfrm>
          <a:prstGeom prst="rect">
            <a:avLst/>
          </a:prstGeom>
        </p:spPr>
        <p:txBody>
          <a:bodyPr/>
          <a:lstStyle>
            <a:lvl1pPr eaLnBrk="1" hangingPunct="1">
              <a:defRPr/>
            </a:lvl1pPr>
          </a:lstStyle>
          <a:p>
            <a:pPr>
              <a:defRPr/>
            </a:pPr>
            <a:fld id="{ACB35F12-1873-4A13-857B-6D4471363632}" type="datetime1">
              <a:rPr lang="en-US"/>
              <a:pPr>
                <a:defRPr/>
              </a:pPr>
              <a:t>12/6/2023</a:t>
            </a:fld>
            <a:endParaRPr lang="en-US"/>
          </a:p>
        </p:txBody>
      </p:sp>
      <p:sp>
        <p:nvSpPr>
          <p:cNvPr id="7" name="Footer Placeholder 4">
            <a:extLst>
              <a:ext uri="{FF2B5EF4-FFF2-40B4-BE49-F238E27FC236}">
                <a16:creationId xmlns:a16="http://schemas.microsoft.com/office/drawing/2014/main" id="{9F29ADDA-FFB0-99FF-DDE3-31841C4484CB}"/>
              </a:ext>
            </a:extLst>
          </p:cNvPr>
          <p:cNvSpPr>
            <a:spLocks noGrp="1"/>
          </p:cNvSpPr>
          <p:nvPr>
            <p:ph type="ftr" sz="quarter" idx="11"/>
          </p:nvPr>
        </p:nvSpPr>
        <p:spPr>
          <a:xfrm>
            <a:off x="4165600" y="6356351"/>
            <a:ext cx="3860800" cy="365125"/>
          </a:xfrm>
          <a:prstGeom prst="rect">
            <a:avLst/>
          </a:prstGeom>
        </p:spPr>
        <p:txBody>
          <a:bodyPr/>
          <a:lstStyle>
            <a:lvl1pPr eaLnBrk="1" hangingPunct="1">
              <a:defRPr/>
            </a:lvl1pPr>
          </a:lstStyle>
          <a:p>
            <a:pPr>
              <a:defRPr/>
            </a:pPr>
            <a:endParaRPr lang="en-US"/>
          </a:p>
        </p:txBody>
      </p:sp>
      <p:sp>
        <p:nvSpPr>
          <p:cNvPr id="8" name="Slide Number Placeholder 5">
            <a:extLst>
              <a:ext uri="{FF2B5EF4-FFF2-40B4-BE49-F238E27FC236}">
                <a16:creationId xmlns:a16="http://schemas.microsoft.com/office/drawing/2014/main" id="{666DB36A-3D4E-4656-6DEA-6364EBBA5B78}"/>
              </a:ext>
            </a:extLst>
          </p:cNvPr>
          <p:cNvSpPr>
            <a:spLocks noGrp="1"/>
          </p:cNvSpPr>
          <p:nvPr>
            <p:ph type="sldNum" sz="quarter" idx="12"/>
          </p:nvPr>
        </p:nvSpPr>
        <p:spPr/>
        <p:txBody>
          <a:bodyPr/>
          <a:lstStyle>
            <a:lvl1pPr>
              <a:defRPr/>
            </a:lvl1pPr>
          </a:lstStyle>
          <a:p>
            <a:pPr>
              <a:defRPr/>
            </a:pPr>
            <a:fld id="{D2D7431A-5E39-4BE4-8114-62C4E58B4886}" type="slidenum">
              <a:rPr lang="en-US" altLang="en-US"/>
              <a:pPr>
                <a:defRPr/>
              </a:pPr>
              <a:t>‹#›</a:t>
            </a:fld>
            <a:endParaRPr lang="en-US" altLang="en-US"/>
          </a:p>
        </p:txBody>
      </p:sp>
    </p:spTree>
    <p:extLst>
      <p:ext uri="{BB962C8B-B14F-4D97-AF65-F5344CB8AC3E}">
        <p14:creationId xmlns:p14="http://schemas.microsoft.com/office/powerpoint/2010/main" val="3753465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4400" y="1981200"/>
            <a:ext cx="10363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5D929F-D6BF-91E7-7F83-B6048079E7FE}"/>
              </a:ext>
            </a:extLst>
          </p:cNvPr>
          <p:cNvSpPr>
            <a:spLocks noGrp="1"/>
          </p:cNvSpPr>
          <p:nvPr>
            <p:ph type="dt" sz="half" idx="10"/>
          </p:nvPr>
        </p:nvSpPr>
        <p:spPr>
          <a:xfrm>
            <a:off x="914400" y="6248400"/>
            <a:ext cx="2540000" cy="457200"/>
          </a:xfrm>
          <a:prstGeom prst="rect">
            <a:avLst/>
          </a:prstGeom>
        </p:spPr>
        <p:txBody>
          <a:bodyPr/>
          <a:lstStyle>
            <a:lvl1pPr eaLnBrk="1" hangingPunct="1">
              <a:defRPr/>
            </a:lvl1pPr>
          </a:lstStyle>
          <a:p>
            <a:pPr>
              <a:defRPr/>
            </a:pPr>
            <a:endParaRPr lang="en-US"/>
          </a:p>
        </p:txBody>
      </p:sp>
      <p:sp>
        <p:nvSpPr>
          <p:cNvPr id="5" name="Footer Placeholder 4">
            <a:extLst>
              <a:ext uri="{FF2B5EF4-FFF2-40B4-BE49-F238E27FC236}">
                <a16:creationId xmlns:a16="http://schemas.microsoft.com/office/drawing/2014/main" id="{13D1C743-87AC-412B-53CD-5E8DC99D5060}"/>
              </a:ext>
            </a:extLst>
          </p:cNvPr>
          <p:cNvSpPr>
            <a:spLocks noGrp="1"/>
          </p:cNvSpPr>
          <p:nvPr>
            <p:ph type="ftr" sz="quarter" idx="11"/>
          </p:nvPr>
        </p:nvSpPr>
        <p:spPr>
          <a:xfrm>
            <a:off x="4165600" y="6248400"/>
            <a:ext cx="3860800" cy="457200"/>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80603064-986F-721B-8100-00B29C92478C}"/>
              </a:ext>
            </a:extLst>
          </p:cNvPr>
          <p:cNvSpPr>
            <a:spLocks noGrp="1"/>
          </p:cNvSpPr>
          <p:nvPr>
            <p:ph type="sldNum" sz="quarter" idx="12"/>
          </p:nvPr>
        </p:nvSpPr>
        <p:spPr/>
        <p:txBody>
          <a:bodyPr/>
          <a:lstStyle>
            <a:lvl1pPr>
              <a:defRPr/>
            </a:lvl1pPr>
          </a:lstStyle>
          <a:p>
            <a:pPr>
              <a:defRPr/>
            </a:pPr>
            <a:fld id="{5AAE84F1-1DE6-4C52-8130-CA78017F3479}" type="slidenum">
              <a:rPr lang="en-US" altLang="en-US"/>
              <a:pPr>
                <a:defRPr/>
              </a:pPr>
              <a:t>‹#›</a:t>
            </a:fld>
            <a:endParaRPr lang="en-US" altLang="en-US"/>
          </a:p>
        </p:txBody>
      </p:sp>
    </p:spTree>
    <p:extLst>
      <p:ext uri="{BB962C8B-B14F-4D97-AF65-F5344CB8AC3E}">
        <p14:creationId xmlns:p14="http://schemas.microsoft.com/office/powerpoint/2010/main" val="1825798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DAC8F1-9BA3-2297-A157-C06182F2FF32}"/>
              </a:ext>
            </a:extLst>
          </p:cNvPr>
          <p:cNvSpPr>
            <a:spLocks noGrp="1"/>
          </p:cNvSpPr>
          <p:nvPr>
            <p:ph type="dt" sz="half" idx="10"/>
          </p:nvPr>
        </p:nvSpPr>
        <p:spPr>
          <a:xfrm>
            <a:off x="609600" y="6356351"/>
            <a:ext cx="2844800" cy="365125"/>
          </a:xfrm>
          <a:prstGeom prst="rect">
            <a:avLst/>
          </a:prstGeom>
        </p:spPr>
        <p:txBody>
          <a:bodyPr/>
          <a:lstStyle>
            <a:lvl1pPr eaLnBrk="1" hangingPunct="1">
              <a:defRPr/>
            </a:lvl1pPr>
          </a:lstStyle>
          <a:p>
            <a:pPr>
              <a:defRPr/>
            </a:pPr>
            <a:fld id="{B3A9287D-2228-4D2E-8590-07614CE92A86}" type="datetime1">
              <a:rPr lang="en-US"/>
              <a:pPr>
                <a:defRPr/>
              </a:pPr>
              <a:t>12/6/2023</a:t>
            </a:fld>
            <a:endParaRPr lang="en-US"/>
          </a:p>
        </p:txBody>
      </p:sp>
      <p:sp>
        <p:nvSpPr>
          <p:cNvPr id="5" name="Footer Placeholder 4">
            <a:extLst>
              <a:ext uri="{FF2B5EF4-FFF2-40B4-BE49-F238E27FC236}">
                <a16:creationId xmlns:a16="http://schemas.microsoft.com/office/drawing/2014/main" id="{B4393F53-015A-157A-6B4D-4C1B34B8DE27}"/>
              </a:ext>
            </a:extLst>
          </p:cNvPr>
          <p:cNvSpPr>
            <a:spLocks noGrp="1"/>
          </p:cNvSpPr>
          <p:nvPr>
            <p:ph type="ftr" sz="quarter" idx="11"/>
          </p:nvPr>
        </p:nvSpPr>
        <p:spPr>
          <a:xfrm>
            <a:off x="4165600" y="6356351"/>
            <a:ext cx="38608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F9A10E16-9FCF-0574-C827-66EA783F8681}"/>
              </a:ext>
            </a:extLst>
          </p:cNvPr>
          <p:cNvSpPr>
            <a:spLocks noGrp="1"/>
          </p:cNvSpPr>
          <p:nvPr>
            <p:ph type="sldNum" sz="quarter" idx="12"/>
          </p:nvPr>
        </p:nvSpPr>
        <p:spPr/>
        <p:txBody>
          <a:bodyPr/>
          <a:lstStyle>
            <a:lvl1pPr>
              <a:defRPr/>
            </a:lvl1pPr>
          </a:lstStyle>
          <a:p>
            <a:pPr>
              <a:defRPr/>
            </a:pPr>
            <a:fld id="{0A672020-E8BF-4692-896F-F750CCA7801E}" type="slidenum">
              <a:rPr lang="en-US" altLang="en-US"/>
              <a:pPr>
                <a:defRPr/>
              </a:pPr>
              <a:t>‹#›</a:t>
            </a:fld>
            <a:endParaRPr lang="en-US" altLang="en-US"/>
          </a:p>
        </p:txBody>
      </p:sp>
    </p:spTree>
    <p:extLst>
      <p:ext uri="{BB962C8B-B14F-4D97-AF65-F5344CB8AC3E}">
        <p14:creationId xmlns:p14="http://schemas.microsoft.com/office/powerpoint/2010/main" val="3912660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540162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93728"/>
            <a:ext cx="10363200" cy="2387600"/>
          </a:xfrm>
        </p:spPr>
        <p:txBody>
          <a:bodyPr anchor="b"/>
          <a:lstStyle>
            <a:lvl1pPr algn="ctr">
              <a:defRPr sz="6000" b="1">
                <a:solidFill>
                  <a:srgbClr val="004F71"/>
                </a:solidFill>
              </a:defRPr>
            </a:lvl1pPr>
          </a:lstStyle>
          <a:p>
            <a:r>
              <a:rPr lang="en-US"/>
              <a:t>Click to edit Master title style</a:t>
            </a:r>
          </a:p>
        </p:txBody>
      </p:sp>
      <p:sp>
        <p:nvSpPr>
          <p:cNvPr id="3" name="Subtitle 2"/>
          <p:cNvSpPr>
            <a:spLocks noGrp="1"/>
          </p:cNvSpPr>
          <p:nvPr>
            <p:ph type="subTitle" idx="1"/>
          </p:nvPr>
        </p:nvSpPr>
        <p:spPr>
          <a:xfrm>
            <a:off x="1524000" y="4573403"/>
            <a:ext cx="9144000" cy="1655762"/>
          </a:xfrm>
        </p:spPr>
        <p:txBody>
          <a:bodyPr/>
          <a:lstStyle>
            <a:lvl1pPr marL="0" indent="0" algn="ctr">
              <a:buNone/>
              <a:defRPr sz="2400">
                <a:solidFill>
                  <a:srgbClr val="009CA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p:cNvSpPr txBox="1"/>
          <p:nvPr userDrawn="1"/>
        </p:nvSpPr>
        <p:spPr>
          <a:xfrm>
            <a:off x="0" y="6592824"/>
            <a:ext cx="12192000" cy="230834"/>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 2023 The Water Research Foundation. ALL RIGHTS RESERVED. No part of this presentation may be copied, reproduced, or otherwise utilized without permission.</a:t>
            </a: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3992879" cy="2444496"/>
          </a:xfrm>
          <a:prstGeom prst="rect">
            <a:avLst/>
          </a:prstGeom>
        </p:spPr>
      </p:pic>
      <p:cxnSp>
        <p:nvCxnSpPr>
          <p:cNvPr id="10" name="Straight Connector 9">
            <a:extLst>
              <a:ext uri="{FF2B5EF4-FFF2-40B4-BE49-F238E27FC236}">
                <a16:creationId xmlns:a16="http://schemas.microsoft.com/office/drawing/2014/main" id="{0B7B9AD5-5A63-9849-B17B-80D0697AF50B}"/>
              </a:ext>
            </a:extLst>
          </p:cNvPr>
          <p:cNvCxnSpPr/>
          <p:nvPr userDrawn="1"/>
        </p:nvCxnSpPr>
        <p:spPr>
          <a:xfrm rot="10800000">
            <a:off x="3047" y="6495532"/>
            <a:ext cx="1218895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7C9D6B0-B69C-D24E-9ADD-EC33EEDAF141}"/>
              </a:ext>
            </a:extLst>
          </p:cNvPr>
          <p:cNvSpPr/>
          <p:nvPr userDrawn="1"/>
        </p:nvSpPr>
        <p:spPr>
          <a:xfrm rot="10800000">
            <a:off x="11727110" y="6413335"/>
            <a:ext cx="158768" cy="1587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Oval 11">
            <a:extLst>
              <a:ext uri="{FF2B5EF4-FFF2-40B4-BE49-F238E27FC236}">
                <a16:creationId xmlns:a16="http://schemas.microsoft.com/office/drawing/2014/main" id="{D3A49E74-3D6B-D14E-8EF7-4E18BB7A032B}"/>
              </a:ext>
            </a:extLst>
          </p:cNvPr>
          <p:cNvSpPr/>
          <p:nvPr userDrawn="1"/>
        </p:nvSpPr>
        <p:spPr>
          <a:xfrm rot="10800000">
            <a:off x="11483444" y="6413335"/>
            <a:ext cx="158768" cy="1587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Oval 12">
            <a:extLst>
              <a:ext uri="{FF2B5EF4-FFF2-40B4-BE49-F238E27FC236}">
                <a16:creationId xmlns:a16="http://schemas.microsoft.com/office/drawing/2014/main" id="{8E076C65-2743-E144-9848-CF01F3F2967E}"/>
              </a:ext>
            </a:extLst>
          </p:cNvPr>
          <p:cNvSpPr/>
          <p:nvPr userDrawn="1"/>
        </p:nvSpPr>
        <p:spPr>
          <a:xfrm rot="10800000">
            <a:off x="11230310" y="6413335"/>
            <a:ext cx="158768" cy="1587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Oval 13">
            <a:extLst>
              <a:ext uri="{FF2B5EF4-FFF2-40B4-BE49-F238E27FC236}">
                <a16:creationId xmlns:a16="http://schemas.microsoft.com/office/drawing/2014/main" id="{89745F79-144C-E045-8DA8-83418C5AF585}"/>
              </a:ext>
            </a:extLst>
          </p:cNvPr>
          <p:cNvSpPr/>
          <p:nvPr userDrawn="1"/>
        </p:nvSpPr>
        <p:spPr>
          <a:xfrm rot="10800000">
            <a:off x="10977176" y="6416149"/>
            <a:ext cx="158768" cy="1587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Oval 14">
            <a:extLst>
              <a:ext uri="{FF2B5EF4-FFF2-40B4-BE49-F238E27FC236}">
                <a16:creationId xmlns:a16="http://schemas.microsoft.com/office/drawing/2014/main" id="{56E730B7-FD2A-8047-8A48-459EAB6BA6F2}"/>
              </a:ext>
            </a:extLst>
          </p:cNvPr>
          <p:cNvSpPr/>
          <p:nvPr userDrawn="1"/>
        </p:nvSpPr>
        <p:spPr>
          <a:xfrm rot="10800000">
            <a:off x="10733511" y="6416149"/>
            <a:ext cx="158768" cy="158768"/>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224068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93728"/>
            <a:ext cx="10363200" cy="2387600"/>
          </a:xfrm>
        </p:spPr>
        <p:txBody>
          <a:bodyPr anchor="b"/>
          <a:lstStyle>
            <a:lvl1pPr algn="ctr">
              <a:defRPr sz="6000" b="1">
                <a:solidFill>
                  <a:schemeClr val="tx1"/>
                </a:solidFill>
              </a:defRPr>
            </a:lvl1pPr>
          </a:lstStyle>
          <a:p>
            <a:r>
              <a:rPr lang="en-US"/>
              <a:t>Click to edit Master title style</a:t>
            </a:r>
          </a:p>
        </p:txBody>
      </p:sp>
      <p:sp>
        <p:nvSpPr>
          <p:cNvPr id="3" name="Subtitle 2"/>
          <p:cNvSpPr>
            <a:spLocks noGrp="1"/>
          </p:cNvSpPr>
          <p:nvPr>
            <p:ph type="subTitle" idx="1"/>
          </p:nvPr>
        </p:nvSpPr>
        <p:spPr>
          <a:xfrm>
            <a:off x="1524000" y="4573403"/>
            <a:ext cx="9144000" cy="1655762"/>
          </a:xfrm>
        </p:spPr>
        <p:txBody>
          <a:bodyPr/>
          <a:lstStyle>
            <a:lvl1pPr marL="0" indent="0" algn="ctr">
              <a:buNone/>
              <a:defRPr sz="2400">
                <a:solidFill>
                  <a:srgbClr val="009CA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p:cNvSpPr txBox="1"/>
          <p:nvPr userDrawn="1"/>
        </p:nvSpPr>
        <p:spPr>
          <a:xfrm>
            <a:off x="0" y="6592824"/>
            <a:ext cx="12192000" cy="230834"/>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 2023 The Water Research Foundation. ALL RIGHTS RESERVED. No part of this presentation may be copied, reproduced, or otherwise utilized without permission.</a:t>
            </a:r>
          </a:p>
        </p:txBody>
      </p:sp>
      <p:cxnSp>
        <p:nvCxnSpPr>
          <p:cNvPr id="10" name="Straight Connector 9">
            <a:extLst>
              <a:ext uri="{FF2B5EF4-FFF2-40B4-BE49-F238E27FC236}">
                <a16:creationId xmlns:a16="http://schemas.microsoft.com/office/drawing/2014/main" id="{0B7B9AD5-5A63-9849-B17B-80D0697AF50B}"/>
              </a:ext>
            </a:extLst>
          </p:cNvPr>
          <p:cNvCxnSpPr/>
          <p:nvPr userDrawn="1"/>
        </p:nvCxnSpPr>
        <p:spPr>
          <a:xfrm rot="10800000">
            <a:off x="3047" y="6495532"/>
            <a:ext cx="1218895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7C9D6B0-B69C-D24E-9ADD-EC33EEDAF141}"/>
              </a:ext>
            </a:extLst>
          </p:cNvPr>
          <p:cNvSpPr/>
          <p:nvPr userDrawn="1"/>
        </p:nvSpPr>
        <p:spPr>
          <a:xfrm rot="10800000">
            <a:off x="11727110" y="6413335"/>
            <a:ext cx="158768" cy="1587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Oval 11">
            <a:extLst>
              <a:ext uri="{FF2B5EF4-FFF2-40B4-BE49-F238E27FC236}">
                <a16:creationId xmlns:a16="http://schemas.microsoft.com/office/drawing/2014/main" id="{D3A49E74-3D6B-D14E-8EF7-4E18BB7A032B}"/>
              </a:ext>
            </a:extLst>
          </p:cNvPr>
          <p:cNvSpPr/>
          <p:nvPr userDrawn="1"/>
        </p:nvSpPr>
        <p:spPr>
          <a:xfrm rot="10800000">
            <a:off x="11483444" y="6413335"/>
            <a:ext cx="158768" cy="1587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Oval 12">
            <a:extLst>
              <a:ext uri="{FF2B5EF4-FFF2-40B4-BE49-F238E27FC236}">
                <a16:creationId xmlns:a16="http://schemas.microsoft.com/office/drawing/2014/main" id="{8E076C65-2743-E144-9848-CF01F3F2967E}"/>
              </a:ext>
            </a:extLst>
          </p:cNvPr>
          <p:cNvSpPr/>
          <p:nvPr userDrawn="1"/>
        </p:nvSpPr>
        <p:spPr>
          <a:xfrm rot="10800000">
            <a:off x="11230310" y="6413335"/>
            <a:ext cx="158768" cy="1587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Oval 13">
            <a:extLst>
              <a:ext uri="{FF2B5EF4-FFF2-40B4-BE49-F238E27FC236}">
                <a16:creationId xmlns:a16="http://schemas.microsoft.com/office/drawing/2014/main" id="{89745F79-144C-E045-8DA8-83418C5AF585}"/>
              </a:ext>
            </a:extLst>
          </p:cNvPr>
          <p:cNvSpPr/>
          <p:nvPr userDrawn="1"/>
        </p:nvSpPr>
        <p:spPr>
          <a:xfrm rot="10800000">
            <a:off x="10977176" y="6416149"/>
            <a:ext cx="158768" cy="1587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Oval 14">
            <a:extLst>
              <a:ext uri="{FF2B5EF4-FFF2-40B4-BE49-F238E27FC236}">
                <a16:creationId xmlns:a16="http://schemas.microsoft.com/office/drawing/2014/main" id="{56E730B7-FD2A-8047-8A48-459EAB6BA6F2}"/>
              </a:ext>
            </a:extLst>
          </p:cNvPr>
          <p:cNvSpPr/>
          <p:nvPr userDrawn="1"/>
        </p:nvSpPr>
        <p:spPr>
          <a:xfrm rot="10800000">
            <a:off x="10733511" y="6416149"/>
            <a:ext cx="158768" cy="158768"/>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1" name="Picture 20">
            <a:extLst>
              <a:ext uri="{FF2B5EF4-FFF2-40B4-BE49-F238E27FC236}">
                <a16:creationId xmlns:a16="http://schemas.microsoft.com/office/drawing/2014/main" id="{E6C7ED4D-F9EE-BD4A-8661-44EF29750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6122" y="6272784"/>
            <a:ext cx="1506650" cy="164592"/>
          </a:xfrm>
          <a:prstGeom prst="rect">
            <a:avLst/>
          </a:prstGeom>
        </p:spPr>
      </p:pic>
    </p:spTree>
    <p:extLst>
      <p:ext uri="{BB962C8B-B14F-4D97-AF65-F5344CB8AC3E}">
        <p14:creationId xmlns:p14="http://schemas.microsoft.com/office/powerpoint/2010/main" val="1569212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49E2-44EA-1C21-89C9-3BD6E7E639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9028B8-67C4-BDA1-1129-E11E795451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5CD6CF-3D8A-8CDD-B67F-D97124E5ED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64C2D7-8E55-C8ED-31AA-40463E60D8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BBF5D5-BE45-A0AA-9F0E-436AD1DEC5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82D29F-8028-2F3A-B4EE-C91F2AA93CCF}"/>
              </a:ext>
            </a:extLst>
          </p:cNvPr>
          <p:cNvSpPr>
            <a:spLocks noGrp="1"/>
          </p:cNvSpPr>
          <p:nvPr>
            <p:ph type="dt" sz="half" idx="10"/>
          </p:nvPr>
        </p:nvSpPr>
        <p:spPr/>
        <p:txBody>
          <a:bodyPr/>
          <a:lstStyle/>
          <a:p>
            <a:fld id="{7C7CDBE5-6560-463C-BAE7-3ABD90FA5D54}" type="datetimeFigureOut">
              <a:rPr lang="en-US" smtClean="0"/>
              <a:t>12/6/2023</a:t>
            </a:fld>
            <a:endParaRPr lang="en-US"/>
          </a:p>
        </p:txBody>
      </p:sp>
      <p:sp>
        <p:nvSpPr>
          <p:cNvPr id="8" name="Footer Placeholder 7">
            <a:extLst>
              <a:ext uri="{FF2B5EF4-FFF2-40B4-BE49-F238E27FC236}">
                <a16:creationId xmlns:a16="http://schemas.microsoft.com/office/drawing/2014/main" id="{C2412708-F024-3C8B-F59B-5CBB6F332C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375DCB-3CFB-401B-8C7A-2BF22460F8B1}"/>
              </a:ext>
            </a:extLst>
          </p:cNvPr>
          <p:cNvSpPr>
            <a:spLocks noGrp="1"/>
          </p:cNvSpPr>
          <p:nvPr>
            <p:ph type="sldNum" sz="quarter" idx="12"/>
          </p:nvPr>
        </p:nvSpPr>
        <p:spPr/>
        <p:txBody>
          <a:bodyPr/>
          <a:lstStyle/>
          <a:p>
            <a:fld id="{5FC3C552-49F0-4EB5-99CC-44FE1AB1EF54}" type="slidenum">
              <a:rPr lang="en-US" smtClean="0"/>
              <a:t>‹#›</a:t>
            </a:fld>
            <a:endParaRPr lang="en-US"/>
          </a:p>
        </p:txBody>
      </p:sp>
    </p:spTree>
    <p:extLst>
      <p:ext uri="{BB962C8B-B14F-4D97-AF65-F5344CB8AC3E}">
        <p14:creationId xmlns:p14="http://schemas.microsoft.com/office/powerpoint/2010/main" val="3421434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7460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8200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23997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605015"/>
            <a:ext cx="12189460" cy="0"/>
          </a:xfrm>
          <a:custGeom>
            <a:avLst/>
            <a:gdLst/>
            <a:ahLst/>
            <a:cxnLst/>
            <a:rect l="l" t="t" r="r" b="b"/>
            <a:pathLst>
              <a:path w="12189460">
                <a:moveTo>
                  <a:pt x="0" y="0"/>
                </a:moveTo>
                <a:lnTo>
                  <a:pt x="12188952" y="0"/>
                </a:lnTo>
              </a:path>
            </a:pathLst>
          </a:custGeom>
          <a:ln w="9525">
            <a:solidFill>
              <a:srgbClr val="75787A"/>
            </a:solidFill>
          </a:ln>
        </p:spPr>
        <p:txBody>
          <a:bodyPr wrap="square" lIns="0" tIns="0" rIns="0" bIns="0" rtlCol="0"/>
          <a:lstStyle/>
          <a:p>
            <a:endParaRPr dirty="0"/>
          </a:p>
        </p:txBody>
      </p:sp>
      <p:pic>
        <p:nvPicPr>
          <p:cNvPr id="17" name="bg object 17"/>
          <p:cNvPicPr/>
          <p:nvPr/>
        </p:nvPicPr>
        <p:blipFill>
          <a:blip r:embed="rId2" cstate="screen">
            <a:extLst>
              <a:ext uri="{28A0092B-C50C-407E-A947-70E740481C1C}">
                <a14:useLocalDpi xmlns:a14="http://schemas.microsoft.com/office/drawing/2010/main"/>
              </a:ext>
            </a:extLst>
          </a:blip>
          <a:stretch>
            <a:fillRect/>
          </a:stretch>
        </p:blipFill>
        <p:spPr>
          <a:xfrm>
            <a:off x="228600" y="6556247"/>
            <a:ext cx="100584" cy="100584"/>
          </a:xfrm>
          <a:prstGeom prst="rect">
            <a:avLst/>
          </a:prstGeom>
        </p:spPr>
      </p:pic>
      <p:pic>
        <p:nvPicPr>
          <p:cNvPr id="18" name="bg object 18"/>
          <p:cNvPicPr/>
          <p:nvPr/>
        </p:nvPicPr>
        <p:blipFill>
          <a:blip r:embed="rId3" cstate="screen">
            <a:extLst>
              <a:ext uri="{28A0092B-C50C-407E-A947-70E740481C1C}">
                <a14:useLocalDpi xmlns:a14="http://schemas.microsoft.com/office/drawing/2010/main"/>
              </a:ext>
            </a:extLst>
          </a:blip>
          <a:stretch>
            <a:fillRect/>
          </a:stretch>
        </p:blipFill>
        <p:spPr>
          <a:xfrm>
            <a:off x="384047" y="6556247"/>
            <a:ext cx="100583" cy="100584"/>
          </a:xfrm>
          <a:prstGeom prst="rect">
            <a:avLst/>
          </a:prstGeom>
        </p:spPr>
      </p:pic>
      <p:pic>
        <p:nvPicPr>
          <p:cNvPr id="19" name="bg object 19"/>
          <p:cNvPicPr/>
          <p:nvPr/>
        </p:nvPicPr>
        <p:blipFill>
          <a:blip r:embed="rId4" cstate="screen">
            <a:extLst>
              <a:ext uri="{28A0092B-C50C-407E-A947-70E740481C1C}">
                <a14:useLocalDpi xmlns:a14="http://schemas.microsoft.com/office/drawing/2010/main"/>
              </a:ext>
            </a:extLst>
          </a:blip>
          <a:stretch>
            <a:fillRect/>
          </a:stretch>
        </p:blipFill>
        <p:spPr>
          <a:xfrm>
            <a:off x="544068" y="6556247"/>
            <a:ext cx="100583" cy="100584"/>
          </a:xfrm>
          <a:prstGeom prst="rect">
            <a:avLst/>
          </a:prstGeom>
        </p:spPr>
      </p:pic>
      <p:pic>
        <p:nvPicPr>
          <p:cNvPr id="20" name="bg object 20"/>
          <p:cNvPicPr/>
          <p:nvPr/>
        </p:nvPicPr>
        <p:blipFill>
          <a:blip r:embed="rId5" cstate="screen">
            <a:extLst>
              <a:ext uri="{28A0092B-C50C-407E-A947-70E740481C1C}">
                <a14:useLocalDpi xmlns:a14="http://schemas.microsoft.com/office/drawing/2010/main"/>
              </a:ext>
            </a:extLst>
          </a:blip>
          <a:stretch>
            <a:fillRect/>
          </a:stretch>
        </p:blipFill>
        <p:spPr>
          <a:xfrm>
            <a:off x="705612" y="6554723"/>
            <a:ext cx="100583" cy="100583"/>
          </a:xfrm>
          <a:prstGeom prst="rect">
            <a:avLst/>
          </a:prstGeom>
        </p:spPr>
      </p:pic>
      <p:pic>
        <p:nvPicPr>
          <p:cNvPr id="21" name="bg object 21"/>
          <p:cNvPicPr/>
          <p:nvPr/>
        </p:nvPicPr>
        <p:blipFill>
          <a:blip r:embed="rId6" cstate="screen">
            <a:extLst>
              <a:ext uri="{28A0092B-C50C-407E-A947-70E740481C1C}">
                <a14:useLocalDpi xmlns:a14="http://schemas.microsoft.com/office/drawing/2010/main"/>
              </a:ext>
            </a:extLst>
          </a:blip>
          <a:stretch>
            <a:fillRect/>
          </a:stretch>
        </p:blipFill>
        <p:spPr>
          <a:xfrm>
            <a:off x="857885" y="6551548"/>
            <a:ext cx="106934" cy="106933"/>
          </a:xfrm>
          <a:prstGeom prst="rect">
            <a:avLst/>
          </a:prstGeom>
        </p:spPr>
      </p:pic>
      <p:sp>
        <p:nvSpPr>
          <p:cNvPr id="22" name="bg object 22"/>
          <p:cNvSpPr/>
          <p:nvPr/>
        </p:nvSpPr>
        <p:spPr>
          <a:xfrm>
            <a:off x="0" y="0"/>
            <a:ext cx="12192000" cy="845819"/>
          </a:xfrm>
          <a:custGeom>
            <a:avLst/>
            <a:gdLst/>
            <a:ahLst/>
            <a:cxnLst/>
            <a:rect l="l" t="t" r="r" b="b"/>
            <a:pathLst>
              <a:path w="12192000" h="845819">
                <a:moveTo>
                  <a:pt x="12192000" y="0"/>
                </a:moveTo>
                <a:lnTo>
                  <a:pt x="0" y="0"/>
                </a:lnTo>
                <a:lnTo>
                  <a:pt x="0" y="845820"/>
                </a:lnTo>
                <a:lnTo>
                  <a:pt x="12192000" y="845820"/>
                </a:lnTo>
                <a:lnTo>
                  <a:pt x="12192000" y="0"/>
                </a:lnTo>
                <a:close/>
              </a:path>
            </a:pathLst>
          </a:custGeom>
          <a:solidFill>
            <a:srgbClr val="004F70"/>
          </a:solidFill>
        </p:spPr>
        <p:txBody>
          <a:bodyPr wrap="square" lIns="0" tIns="0" rIns="0" bIns="0" rtlCol="0"/>
          <a:lstStyle/>
          <a:p>
            <a:endParaRPr dirty="0"/>
          </a:p>
        </p:txBody>
      </p:sp>
      <p:sp>
        <p:nvSpPr>
          <p:cNvPr id="23" name="bg object 23"/>
          <p:cNvSpPr/>
          <p:nvPr/>
        </p:nvSpPr>
        <p:spPr>
          <a:xfrm>
            <a:off x="0" y="0"/>
            <a:ext cx="12192000" cy="845819"/>
          </a:xfrm>
          <a:custGeom>
            <a:avLst/>
            <a:gdLst/>
            <a:ahLst/>
            <a:cxnLst/>
            <a:rect l="l" t="t" r="r" b="b"/>
            <a:pathLst>
              <a:path w="12192000" h="845819">
                <a:moveTo>
                  <a:pt x="0" y="845820"/>
                </a:moveTo>
                <a:lnTo>
                  <a:pt x="12192000" y="845820"/>
                </a:lnTo>
                <a:lnTo>
                  <a:pt x="12192000" y="0"/>
                </a:lnTo>
                <a:lnTo>
                  <a:pt x="0" y="0"/>
                </a:lnTo>
                <a:lnTo>
                  <a:pt x="0" y="845820"/>
                </a:lnTo>
                <a:close/>
              </a:path>
            </a:pathLst>
          </a:custGeom>
          <a:ln w="12699">
            <a:solidFill>
              <a:srgbClr val="003851"/>
            </a:solidFill>
          </a:ln>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4100" b="0" i="0">
                <a:solidFill>
                  <a:schemeClr val="bg1"/>
                </a:solidFill>
                <a:latin typeface="Calibri Light"/>
                <a:cs typeface="Calibri Light"/>
              </a:defRPr>
            </a:lvl1pPr>
          </a:lstStyle>
          <a:p>
            <a:endParaRPr/>
          </a:p>
        </p:txBody>
      </p:sp>
      <p:sp>
        <p:nvSpPr>
          <p:cNvPr id="3" name="Holder 3"/>
          <p:cNvSpPr>
            <a:spLocks noGrp="1"/>
          </p:cNvSpPr>
          <p:nvPr>
            <p:ph sz="half" idx="2"/>
          </p:nvPr>
        </p:nvSpPr>
        <p:spPr>
          <a:xfrm>
            <a:off x="916939" y="1343188"/>
            <a:ext cx="5318125" cy="3975100"/>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12/6/2023</a:t>
            </a:fld>
            <a:endParaRPr lang="en-US" dirty="0"/>
          </a:p>
        </p:txBody>
      </p:sp>
      <p:sp>
        <p:nvSpPr>
          <p:cNvPr id="7" name="Holder 7"/>
          <p:cNvSpPr>
            <a:spLocks noGrp="1"/>
          </p:cNvSpPr>
          <p:nvPr>
            <p:ph type="sldNum" sz="quarter" idx="7"/>
          </p:nvPr>
        </p:nvSpPr>
        <p:spPr/>
        <p:txBody>
          <a:bodyPr lIns="0" tIns="0" rIns="0" bIns="0"/>
          <a:lstStyle>
            <a:lvl1pPr>
              <a:defRPr sz="900" b="0" i="0">
                <a:solidFill>
                  <a:schemeClr val="tx1"/>
                </a:solidFill>
                <a:latin typeface="Calibri"/>
                <a:cs typeface="Calibri"/>
              </a:defRPr>
            </a:lvl1pPr>
          </a:lstStyle>
          <a:p>
            <a:pPr marL="70485">
              <a:lnSpc>
                <a:spcPts val="955"/>
              </a:lnSpc>
              <a:tabLst>
                <a:tab pos="3206750" algn="l"/>
              </a:tabLst>
            </a:pPr>
            <a:r>
              <a:rPr dirty="0"/>
              <a:t>©</a:t>
            </a:r>
            <a:r>
              <a:rPr spc="-20" dirty="0"/>
              <a:t> </a:t>
            </a:r>
            <a:r>
              <a:rPr dirty="0"/>
              <a:t>2023</a:t>
            </a:r>
            <a:r>
              <a:rPr spc="-35" dirty="0"/>
              <a:t> </a:t>
            </a:r>
            <a:r>
              <a:rPr dirty="0"/>
              <a:t>The</a:t>
            </a:r>
            <a:r>
              <a:rPr spc="-15" dirty="0"/>
              <a:t> </a:t>
            </a:r>
            <a:r>
              <a:rPr dirty="0"/>
              <a:t>Water</a:t>
            </a:r>
            <a:r>
              <a:rPr spc="-20" dirty="0"/>
              <a:t> </a:t>
            </a:r>
            <a:r>
              <a:rPr dirty="0"/>
              <a:t>Research</a:t>
            </a:r>
            <a:r>
              <a:rPr spc="-15" dirty="0"/>
              <a:t> </a:t>
            </a:r>
            <a:r>
              <a:rPr dirty="0"/>
              <a:t>Foundation.</a:t>
            </a:r>
            <a:r>
              <a:rPr spc="10" dirty="0"/>
              <a:t> </a:t>
            </a:r>
            <a:r>
              <a:rPr dirty="0"/>
              <a:t>ALL</a:t>
            </a:r>
            <a:r>
              <a:rPr spc="-30" dirty="0"/>
              <a:t> </a:t>
            </a:r>
            <a:r>
              <a:rPr dirty="0"/>
              <a:t>RIGHTS</a:t>
            </a:r>
            <a:r>
              <a:rPr spc="-25" dirty="0"/>
              <a:t> </a:t>
            </a:r>
            <a:r>
              <a:rPr spc="-10" dirty="0"/>
              <a:t>RESERVED.</a:t>
            </a:r>
            <a:r>
              <a:rPr dirty="0"/>
              <a:t>	</a:t>
            </a:r>
            <a:fld id="{81D60167-4931-47E6-BA6A-407CBD079E47}" type="slidenum">
              <a:rPr spc="-50" dirty="0"/>
              <a:t>‹#›</a:t>
            </a:fld>
            <a:endParaRPr spc="-50" dirty="0"/>
          </a:p>
        </p:txBody>
      </p:sp>
    </p:spTree>
    <p:extLst>
      <p:ext uri="{BB962C8B-B14F-4D97-AF65-F5344CB8AC3E}">
        <p14:creationId xmlns:p14="http://schemas.microsoft.com/office/powerpoint/2010/main" val="5057985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325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093729"/>
            <a:ext cx="10363200" cy="2387600"/>
          </a:xfrm>
        </p:spPr>
        <p:txBody>
          <a:bodyPr anchor="b"/>
          <a:lstStyle>
            <a:lvl1pPr algn="ctr">
              <a:defRPr sz="5945" b="1">
                <a:solidFill>
                  <a:schemeClr val="tx1"/>
                </a:solidFill>
              </a:defRPr>
            </a:lvl1pPr>
          </a:lstStyle>
          <a:p>
            <a:r>
              <a:rPr lang="en-US"/>
              <a:t>Click to edit Master title style</a:t>
            </a:r>
          </a:p>
        </p:txBody>
      </p:sp>
      <p:sp>
        <p:nvSpPr>
          <p:cNvPr id="3" name="Subtitle 2"/>
          <p:cNvSpPr>
            <a:spLocks noGrp="1"/>
          </p:cNvSpPr>
          <p:nvPr>
            <p:ph type="subTitle" idx="1"/>
          </p:nvPr>
        </p:nvSpPr>
        <p:spPr>
          <a:xfrm>
            <a:off x="1524002" y="4573403"/>
            <a:ext cx="9144000" cy="1655762"/>
          </a:xfrm>
        </p:spPr>
        <p:txBody>
          <a:bodyPr/>
          <a:lstStyle>
            <a:lvl1pPr marL="0" indent="0" algn="ctr">
              <a:buNone/>
              <a:defRPr sz="2376">
                <a:solidFill>
                  <a:srgbClr val="009CA6"/>
                </a:solidFill>
              </a:defRPr>
            </a:lvl1pPr>
            <a:lvl2pPr marL="452955" indent="0" algn="ctr">
              <a:buNone/>
              <a:defRPr sz="1981"/>
            </a:lvl2pPr>
            <a:lvl3pPr marL="905911" indent="0" algn="ctr">
              <a:buNone/>
              <a:defRPr sz="1784"/>
            </a:lvl3pPr>
            <a:lvl4pPr marL="1358866" indent="0" algn="ctr">
              <a:buNone/>
              <a:defRPr sz="1585"/>
            </a:lvl4pPr>
            <a:lvl5pPr marL="1811823" indent="0" algn="ctr">
              <a:buNone/>
              <a:defRPr sz="1585"/>
            </a:lvl5pPr>
            <a:lvl6pPr marL="2264778" indent="0" algn="ctr">
              <a:buNone/>
              <a:defRPr sz="1585"/>
            </a:lvl6pPr>
            <a:lvl7pPr marL="2717734" indent="0" algn="ctr">
              <a:buNone/>
              <a:defRPr sz="1585"/>
            </a:lvl7pPr>
            <a:lvl8pPr marL="3170689" indent="0" algn="ctr">
              <a:buNone/>
              <a:defRPr sz="1585"/>
            </a:lvl8pPr>
            <a:lvl9pPr marL="3623645" indent="0" algn="ctr">
              <a:buNone/>
              <a:defRPr sz="1585"/>
            </a:lvl9pPr>
          </a:lstStyle>
          <a:p>
            <a:r>
              <a:rPr lang="en-US"/>
              <a:t>Click to edit Master subtitle style</a:t>
            </a:r>
          </a:p>
        </p:txBody>
      </p:sp>
    </p:spTree>
    <p:extLst>
      <p:ext uri="{BB962C8B-B14F-4D97-AF65-F5344CB8AC3E}">
        <p14:creationId xmlns:p14="http://schemas.microsoft.com/office/powerpoint/2010/main" val="1683524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967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85264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92277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640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6D44F-3BB4-86A9-CD0E-22DD7FB3F4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10A30D-6DF2-8BA3-7264-D3C5373C8E6B}"/>
              </a:ext>
            </a:extLst>
          </p:cNvPr>
          <p:cNvSpPr>
            <a:spLocks noGrp="1"/>
          </p:cNvSpPr>
          <p:nvPr>
            <p:ph type="dt" sz="half" idx="10"/>
          </p:nvPr>
        </p:nvSpPr>
        <p:spPr/>
        <p:txBody>
          <a:bodyPr/>
          <a:lstStyle/>
          <a:p>
            <a:fld id="{7C7CDBE5-6560-463C-BAE7-3ABD90FA5D54}" type="datetimeFigureOut">
              <a:rPr lang="en-US" smtClean="0"/>
              <a:t>12/6/2023</a:t>
            </a:fld>
            <a:endParaRPr lang="en-US"/>
          </a:p>
        </p:txBody>
      </p:sp>
      <p:sp>
        <p:nvSpPr>
          <p:cNvPr id="4" name="Footer Placeholder 3">
            <a:extLst>
              <a:ext uri="{FF2B5EF4-FFF2-40B4-BE49-F238E27FC236}">
                <a16:creationId xmlns:a16="http://schemas.microsoft.com/office/drawing/2014/main" id="{676775C6-F8CE-FC62-2D7E-B233052902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8B95D8-A767-DA1B-BE2E-4A263D4F6DB1}"/>
              </a:ext>
            </a:extLst>
          </p:cNvPr>
          <p:cNvSpPr>
            <a:spLocks noGrp="1"/>
          </p:cNvSpPr>
          <p:nvPr>
            <p:ph type="sldNum" sz="quarter" idx="12"/>
          </p:nvPr>
        </p:nvSpPr>
        <p:spPr/>
        <p:txBody>
          <a:bodyPr/>
          <a:lstStyle/>
          <a:p>
            <a:fld id="{5FC3C552-49F0-4EB5-99CC-44FE1AB1EF54}" type="slidenum">
              <a:rPr lang="en-US" smtClean="0"/>
              <a:t>‹#›</a:t>
            </a:fld>
            <a:endParaRPr lang="en-US"/>
          </a:p>
        </p:txBody>
      </p:sp>
    </p:spTree>
    <p:extLst>
      <p:ext uri="{BB962C8B-B14F-4D97-AF65-F5344CB8AC3E}">
        <p14:creationId xmlns:p14="http://schemas.microsoft.com/office/powerpoint/2010/main" val="9598518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D31F95-278C-407E-A213-0E8B2D42DB92}"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51405-A7ED-4BF3-8ADC-6E89985C853A}" type="slidenum">
              <a:rPr lang="en-US" smtClean="0"/>
              <a:t>‹#›</a:t>
            </a:fld>
            <a:endParaRPr lang="en-US"/>
          </a:p>
        </p:txBody>
      </p:sp>
    </p:spTree>
    <p:extLst>
      <p:ext uri="{BB962C8B-B14F-4D97-AF65-F5344CB8AC3E}">
        <p14:creationId xmlns:p14="http://schemas.microsoft.com/office/powerpoint/2010/main" val="27739351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D31F95-278C-407E-A213-0E8B2D42DB92}"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51405-A7ED-4BF3-8ADC-6E89985C853A}" type="slidenum">
              <a:rPr lang="en-US" smtClean="0"/>
              <a:t>‹#›</a:t>
            </a:fld>
            <a:endParaRPr lang="en-US"/>
          </a:p>
        </p:txBody>
      </p:sp>
    </p:spTree>
    <p:extLst>
      <p:ext uri="{BB962C8B-B14F-4D97-AF65-F5344CB8AC3E}">
        <p14:creationId xmlns:p14="http://schemas.microsoft.com/office/powerpoint/2010/main" val="1582295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D31F95-278C-407E-A213-0E8B2D42DB92}"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51405-A7ED-4BF3-8ADC-6E89985C853A}" type="slidenum">
              <a:rPr lang="en-US" smtClean="0"/>
              <a:t>‹#›</a:t>
            </a:fld>
            <a:endParaRPr lang="en-US"/>
          </a:p>
        </p:txBody>
      </p:sp>
    </p:spTree>
    <p:extLst>
      <p:ext uri="{BB962C8B-B14F-4D97-AF65-F5344CB8AC3E}">
        <p14:creationId xmlns:p14="http://schemas.microsoft.com/office/powerpoint/2010/main" val="3006838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AD31F95-278C-407E-A213-0E8B2D42DB92}" type="datetimeFigureOut">
              <a:rPr lang="en-US" smtClean="0"/>
              <a:t>12/6/2023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5251405-A7ED-4BF3-8ADC-6E89985C853A}" type="slidenum">
              <a:rPr lang="en-US" smtClean="0"/>
              <a:t>‹#›</a:t>
            </a:fld>
            <a:endParaRPr lang="en-US"/>
          </a:p>
        </p:txBody>
      </p:sp>
    </p:spTree>
    <p:extLst>
      <p:ext uri="{BB962C8B-B14F-4D97-AF65-F5344CB8AC3E}">
        <p14:creationId xmlns:p14="http://schemas.microsoft.com/office/powerpoint/2010/main" val="3800818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8AD31F95-278C-407E-A213-0E8B2D42DB92}" type="datetimeFigureOut">
              <a:rPr lang="en-US" smtClean="0"/>
              <a:t>12/6/2023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E5251405-A7ED-4BF3-8ADC-6E89985C853A}" type="slidenum">
              <a:rPr lang="en-US" smtClean="0"/>
              <a:t>‹#›</a:t>
            </a:fld>
            <a:endParaRPr lang="en-US"/>
          </a:p>
        </p:txBody>
      </p:sp>
    </p:spTree>
    <p:extLst>
      <p:ext uri="{BB962C8B-B14F-4D97-AF65-F5344CB8AC3E}">
        <p14:creationId xmlns:p14="http://schemas.microsoft.com/office/powerpoint/2010/main" val="15849114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8AD31F95-278C-407E-A213-0E8B2D42DB92}" type="datetimeFigureOut">
              <a:rPr lang="en-US" smtClean="0"/>
              <a:t>12/6/2023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E5251405-A7ED-4BF3-8ADC-6E89985C853A}" type="slidenum">
              <a:rPr lang="en-US" smtClean="0"/>
              <a:t>‹#›</a:t>
            </a:fld>
            <a:endParaRPr lang="en-US"/>
          </a:p>
        </p:txBody>
      </p:sp>
    </p:spTree>
    <p:extLst>
      <p:ext uri="{BB962C8B-B14F-4D97-AF65-F5344CB8AC3E}">
        <p14:creationId xmlns:p14="http://schemas.microsoft.com/office/powerpoint/2010/main" val="2033276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AD31F95-278C-407E-A213-0E8B2D42DB92}"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251405-A7ED-4BF3-8ADC-6E89985C853A}" type="slidenum">
              <a:rPr lang="en-US" smtClean="0"/>
              <a:t>‹#›</a:t>
            </a:fld>
            <a:endParaRPr lang="en-US"/>
          </a:p>
        </p:txBody>
      </p:sp>
    </p:spTree>
    <p:extLst>
      <p:ext uri="{BB962C8B-B14F-4D97-AF65-F5344CB8AC3E}">
        <p14:creationId xmlns:p14="http://schemas.microsoft.com/office/powerpoint/2010/main" val="1391483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AD31F95-278C-407E-A213-0E8B2D42DB92}" type="datetimeFigureOut">
              <a:rPr lang="en-US" smtClean="0"/>
              <a:t>12/6/2023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5251405-A7ED-4BF3-8ADC-6E89985C853A}" type="slidenum">
              <a:rPr lang="en-US" smtClean="0"/>
              <a:t>‹#›</a:t>
            </a:fld>
            <a:endParaRPr lang="en-US"/>
          </a:p>
        </p:txBody>
      </p:sp>
    </p:spTree>
    <p:extLst>
      <p:ext uri="{BB962C8B-B14F-4D97-AF65-F5344CB8AC3E}">
        <p14:creationId xmlns:p14="http://schemas.microsoft.com/office/powerpoint/2010/main" val="21991242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AD31F95-278C-407E-A213-0E8B2D42DB92}" type="datetimeFigureOut">
              <a:rPr lang="en-US" smtClean="0"/>
              <a:t>12/6/2023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E5251405-A7ED-4BF3-8ADC-6E89985C853A}" type="slidenum">
              <a:rPr lang="en-US" smtClean="0"/>
              <a:t>‹#›</a:t>
            </a:fld>
            <a:endParaRPr lang="en-US"/>
          </a:p>
        </p:txBody>
      </p:sp>
    </p:spTree>
    <p:extLst>
      <p:ext uri="{BB962C8B-B14F-4D97-AF65-F5344CB8AC3E}">
        <p14:creationId xmlns:p14="http://schemas.microsoft.com/office/powerpoint/2010/main" val="13757163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D31F95-278C-407E-A213-0E8B2D42DB92}" type="datetimeFigureOut">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251405-A7ED-4BF3-8ADC-6E89985C853A}" type="slidenum">
              <a:rPr lang="en-US" smtClean="0"/>
              <a:t>‹#›</a:t>
            </a:fld>
            <a:endParaRPr lang="en-US"/>
          </a:p>
        </p:txBody>
      </p:sp>
    </p:spTree>
    <p:extLst>
      <p:ext uri="{BB962C8B-B14F-4D97-AF65-F5344CB8AC3E}">
        <p14:creationId xmlns:p14="http://schemas.microsoft.com/office/powerpoint/2010/main" val="422298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FE855B-D1AA-7898-EC23-E4589AB961FE}"/>
              </a:ext>
            </a:extLst>
          </p:cNvPr>
          <p:cNvSpPr>
            <a:spLocks noGrp="1"/>
          </p:cNvSpPr>
          <p:nvPr>
            <p:ph type="dt" sz="half" idx="10"/>
          </p:nvPr>
        </p:nvSpPr>
        <p:spPr/>
        <p:txBody>
          <a:bodyPr/>
          <a:lstStyle/>
          <a:p>
            <a:fld id="{7C7CDBE5-6560-463C-BAE7-3ABD90FA5D54}" type="datetimeFigureOut">
              <a:rPr lang="en-US" smtClean="0"/>
              <a:t>12/6/2023</a:t>
            </a:fld>
            <a:endParaRPr lang="en-US"/>
          </a:p>
        </p:txBody>
      </p:sp>
      <p:sp>
        <p:nvSpPr>
          <p:cNvPr id="3" name="Footer Placeholder 2">
            <a:extLst>
              <a:ext uri="{FF2B5EF4-FFF2-40B4-BE49-F238E27FC236}">
                <a16:creationId xmlns:a16="http://schemas.microsoft.com/office/drawing/2014/main" id="{59A6845E-FC8C-8916-3A27-F476528F5F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3E29C2-11CE-1786-EA5B-0CB0F2D4DC1C}"/>
              </a:ext>
            </a:extLst>
          </p:cNvPr>
          <p:cNvSpPr>
            <a:spLocks noGrp="1"/>
          </p:cNvSpPr>
          <p:nvPr>
            <p:ph type="sldNum" sz="quarter" idx="12"/>
          </p:nvPr>
        </p:nvSpPr>
        <p:spPr/>
        <p:txBody>
          <a:bodyPr/>
          <a:lstStyle/>
          <a:p>
            <a:fld id="{5FC3C552-49F0-4EB5-99CC-44FE1AB1EF54}" type="slidenum">
              <a:rPr lang="en-US" smtClean="0"/>
              <a:t>‹#›</a:t>
            </a:fld>
            <a:endParaRPr lang="en-US"/>
          </a:p>
        </p:txBody>
      </p:sp>
    </p:spTree>
    <p:extLst>
      <p:ext uri="{BB962C8B-B14F-4D97-AF65-F5344CB8AC3E}">
        <p14:creationId xmlns:p14="http://schemas.microsoft.com/office/powerpoint/2010/main" val="6704604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D31F95-278C-407E-A213-0E8B2D42DB92}" type="datetimeFigureOut">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251405-A7ED-4BF3-8ADC-6E89985C853A}" type="slidenum">
              <a:rPr lang="en-US" smtClean="0"/>
              <a:t>‹#›</a:t>
            </a:fld>
            <a:endParaRPr lang="en-US"/>
          </a:p>
        </p:txBody>
      </p:sp>
    </p:spTree>
    <p:extLst>
      <p:ext uri="{BB962C8B-B14F-4D97-AF65-F5344CB8AC3E}">
        <p14:creationId xmlns:p14="http://schemas.microsoft.com/office/powerpoint/2010/main" val="16932716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D31F95-278C-407E-A213-0E8B2D42DB92}"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51405-A7ED-4BF3-8ADC-6E89985C853A}" type="slidenum">
              <a:rPr lang="en-US" smtClean="0"/>
              <a:t>‹#›</a:t>
            </a:fld>
            <a:endParaRPr lang="en-US"/>
          </a:p>
        </p:txBody>
      </p:sp>
    </p:spTree>
    <p:extLst>
      <p:ext uri="{BB962C8B-B14F-4D97-AF65-F5344CB8AC3E}">
        <p14:creationId xmlns:p14="http://schemas.microsoft.com/office/powerpoint/2010/main" val="24836009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A4EF-F935-4342-8DCD-1DEC370A75AC}"/>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b="1" u="sng" dirty="0">
                <a:solidFill>
                  <a:srgbClr val="003366"/>
                </a:solidFill>
                <a:latin typeface="Abadi" panose="020B0604020104020204" pitchFamily="34" charset="0"/>
              </a:rPr>
              <a:t>Click to Edit Master Title Style</a:t>
            </a:r>
            <a:endParaRPr lang="en-US" dirty="0"/>
          </a:p>
        </p:txBody>
      </p:sp>
      <p:sp>
        <p:nvSpPr>
          <p:cNvPr id="3" name="Subtitle 2">
            <a:extLst>
              <a:ext uri="{FF2B5EF4-FFF2-40B4-BE49-F238E27FC236}">
                <a16:creationId xmlns:a16="http://schemas.microsoft.com/office/drawing/2014/main" id="{F3FA2E28-0A64-4110-B700-B58167748712}"/>
              </a:ext>
            </a:extLst>
          </p:cNvPr>
          <p:cNvSpPr>
            <a:spLocks noGrp="1"/>
          </p:cNvSpPr>
          <p:nvPr>
            <p:ph type="subTitle" idx="1" hasCustomPrompt="1"/>
          </p:nvPr>
        </p:nvSpPr>
        <p:spPr>
          <a:xfrm>
            <a:off x="1524000" y="3602038"/>
            <a:ext cx="9144000" cy="1655762"/>
          </a:xfrm>
        </p:spPr>
        <p:txBody>
          <a:bodyPr/>
          <a:lstStyle>
            <a:lvl1pPr marL="0" indent="0" algn="ctr">
              <a:buNone/>
              <a:defRPr sz="2400" u="none"/>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1" u="sng" dirty="0">
                <a:solidFill>
                  <a:srgbClr val="003366"/>
                </a:solidFill>
                <a:latin typeface="Abadi" panose="020B0604020104020204" pitchFamily="34" charset="0"/>
              </a:rPr>
              <a:t>Click to Edit Master Title Style</a:t>
            </a:r>
            <a:endParaRPr lang="en-US" dirty="0"/>
          </a:p>
        </p:txBody>
      </p:sp>
      <p:sp>
        <p:nvSpPr>
          <p:cNvPr id="7" name="Rectangle 6">
            <a:extLst>
              <a:ext uri="{FF2B5EF4-FFF2-40B4-BE49-F238E27FC236}">
                <a16:creationId xmlns:a16="http://schemas.microsoft.com/office/drawing/2014/main" id="{FA5E4FD7-A011-4AD3-939B-147FE021729A}"/>
              </a:ext>
            </a:extLst>
          </p:cNvPr>
          <p:cNvSpPr/>
          <p:nvPr userDrawn="1"/>
        </p:nvSpPr>
        <p:spPr>
          <a:xfrm>
            <a:off x="0" y="5915229"/>
            <a:ext cx="12192000" cy="97746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3CAA6BB7-6EF9-4F04-A377-12B0EFAB323E}"/>
              </a:ext>
            </a:extLst>
          </p:cNvPr>
          <p:cNvSpPr txBox="1"/>
          <p:nvPr userDrawn="1"/>
        </p:nvSpPr>
        <p:spPr>
          <a:xfrm>
            <a:off x="9039827" y="6123789"/>
            <a:ext cx="304266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pic>
        <p:nvPicPr>
          <p:cNvPr id="5" name="Picture 4" descr="Text&#10;&#10;Description automatically generated">
            <a:extLst>
              <a:ext uri="{FF2B5EF4-FFF2-40B4-BE49-F238E27FC236}">
                <a16:creationId xmlns:a16="http://schemas.microsoft.com/office/drawing/2014/main" id="{161509FD-BDFB-469A-855F-7448D6D146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391" y="5768337"/>
            <a:ext cx="4019944" cy="1234123"/>
          </a:xfrm>
          <a:prstGeom prst="rect">
            <a:avLst/>
          </a:prstGeom>
        </p:spPr>
      </p:pic>
      <p:sp>
        <p:nvSpPr>
          <p:cNvPr id="4" name="TextBox 3">
            <a:extLst>
              <a:ext uri="{FF2B5EF4-FFF2-40B4-BE49-F238E27FC236}">
                <a16:creationId xmlns:a16="http://schemas.microsoft.com/office/drawing/2014/main" id="{85A460A4-D199-FDEB-8D6A-476A25ABA897}"/>
              </a:ext>
            </a:extLst>
          </p:cNvPr>
          <p:cNvSpPr txBox="1"/>
          <p:nvPr userDrawn="1"/>
        </p:nvSpPr>
        <p:spPr>
          <a:xfrm>
            <a:off x="4578726" y="6117323"/>
            <a:ext cx="304266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DRAFT</a:t>
            </a:r>
          </a:p>
        </p:txBody>
      </p:sp>
    </p:spTree>
    <p:extLst>
      <p:ext uri="{BB962C8B-B14F-4D97-AF65-F5344CB8AC3E}">
        <p14:creationId xmlns:p14="http://schemas.microsoft.com/office/powerpoint/2010/main" val="15773164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4FD1C3-3837-4D3D-B9B5-5D3C5F6FB261}"/>
              </a:ext>
            </a:extLst>
          </p:cNvPr>
          <p:cNvSpPr/>
          <p:nvPr userDrawn="1"/>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42BCC07D-1C64-4F91-9682-25B265F21B4A}"/>
              </a:ext>
            </a:extLst>
          </p:cNvPr>
          <p:cNvSpPr>
            <a:spLocks noGrp="1"/>
          </p:cNvSpPr>
          <p:nvPr>
            <p:ph type="title" hasCustomPrompt="1"/>
          </p:nvPr>
        </p:nvSpPr>
        <p:spPr/>
        <p:txBody>
          <a:bodyPr/>
          <a:lstStyle/>
          <a:p>
            <a:r>
              <a:rPr lang="en-US" b="1" u="sng" dirty="0">
                <a:solidFill>
                  <a:srgbClr val="003366"/>
                </a:solidFill>
                <a:latin typeface="Abadi" panose="020B0604020104020204" pitchFamily="34" charset="0"/>
              </a:rPr>
              <a:t>Click to Edit Master Title Style</a:t>
            </a:r>
            <a:endParaRPr lang="en-US" dirty="0"/>
          </a:p>
        </p:txBody>
      </p:sp>
      <p:sp>
        <p:nvSpPr>
          <p:cNvPr id="3" name="Content Placeholder 2">
            <a:extLst>
              <a:ext uri="{FF2B5EF4-FFF2-40B4-BE49-F238E27FC236}">
                <a16:creationId xmlns:a16="http://schemas.microsoft.com/office/drawing/2014/main" id="{DFEBE952-8537-4026-B097-165F42246FC7}"/>
              </a:ext>
            </a:extLst>
          </p:cNvPr>
          <p:cNvSpPr>
            <a:spLocks noGrp="1"/>
          </p:cNvSpPr>
          <p:nvPr>
            <p:ph idx="1" hasCustomPrompt="1"/>
          </p:nvPr>
        </p:nvSpPr>
        <p:spPr/>
        <p:txBody>
          <a:bodyPr/>
          <a:lstStyle>
            <a:lvl1pPr marL="0" indent="0">
              <a:buNone/>
              <a:defRPr u="none"/>
            </a:lvl1pPr>
            <a:lvl2pPr>
              <a:defRPr b="1">
                <a:latin typeface="+mj-lt"/>
              </a:defRPr>
            </a:lvl2pPr>
            <a:lvl3pPr marL="914400" indent="0">
              <a:buNone/>
              <a:defRPr sz="2000" b="0"/>
            </a:lvl3pPr>
            <a:lvl4pPr marL="1371600" indent="0">
              <a:buNone/>
              <a:defRPr b="0"/>
            </a:lvl4pPr>
            <a:lvl5pPr marL="1828800" indent="0">
              <a:buNone/>
              <a:defRPr sz="1800" b="0"/>
            </a:lvl5pPr>
          </a:lstStyle>
          <a:p>
            <a:pPr lvl="0"/>
            <a:r>
              <a:rPr lang="en-US" sz="2800" b="1" spc="-43" dirty="0">
                <a:solidFill>
                  <a:srgbClr val="003366"/>
                </a:solidFill>
                <a:cs typeface="Calibri"/>
              </a:rPr>
              <a:t>Overview – </a:t>
            </a:r>
          </a:p>
          <a:p>
            <a:pPr marL="544846" lvl="2" indent="-158335">
              <a:lnSpc>
                <a:spcPts val="1906"/>
              </a:lnSpc>
              <a:buFont typeface="Arial"/>
              <a:buChar char="•"/>
            </a:pPr>
            <a:r>
              <a:rPr lang="en-US" sz="2400" spc="-43" dirty="0">
                <a:solidFill>
                  <a:srgbClr val="003366"/>
                </a:solidFill>
              </a:rPr>
              <a:t>First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spc="-43" dirty="0">
                <a:solidFill>
                  <a:srgbClr val="003366"/>
                </a:solidFill>
              </a:rPr>
              <a:t>Second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spc="-43" dirty="0">
                <a:solidFill>
                  <a:srgbClr val="003366"/>
                </a:solidFill>
              </a:rPr>
              <a:t>Third Level</a:t>
            </a:r>
            <a:endParaRPr lang="en-US" sz="1800" spc="0" dirty="0">
              <a:solidFill>
                <a:schemeClr val="tx1"/>
              </a:solidFill>
            </a:endParaRP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spc="-43" dirty="0">
                <a:solidFill>
                  <a:srgbClr val="003366"/>
                </a:solidFill>
              </a:rPr>
              <a:t>Fourth Level</a:t>
            </a:r>
          </a:p>
          <a:p>
            <a:pPr lvl="4"/>
            <a:endParaRPr lang="en-US" dirty="0"/>
          </a:p>
          <a:p>
            <a:pPr lvl="4"/>
            <a:endParaRPr lang="en-US" dirty="0"/>
          </a:p>
          <a:p>
            <a:pPr lvl="4"/>
            <a:endParaRPr lang="en-US" dirty="0"/>
          </a:p>
          <a:p>
            <a:pPr lvl="4"/>
            <a:endParaRPr lang="en-US" dirty="0"/>
          </a:p>
          <a:p>
            <a:pPr marL="157911" lvl="1">
              <a:lnSpc>
                <a:spcPts val="1906"/>
              </a:lnSpc>
            </a:pPr>
            <a:endParaRPr lang="en-US" sz="1800" spc="-43" dirty="0">
              <a:solidFill>
                <a:srgbClr val="003366"/>
              </a:solidFill>
              <a:cs typeface="Calibri"/>
            </a:endParaRPr>
          </a:p>
        </p:txBody>
      </p:sp>
      <p:sp>
        <p:nvSpPr>
          <p:cNvPr id="6" name="Slide Number Placeholder 5">
            <a:extLst>
              <a:ext uri="{FF2B5EF4-FFF2-40B4-BE49-F238E27FC236}">
                <a16:creationId xmlns:a16="http://schemas.microsoft.com/office/drawing/2014/main" id="{16B71029-9E4B-412B-AA51-EE108F7D7807}"/>
              </a:ext>
            </a:extLst>
          </p:cNvPr>
          <p:cNvSpPr>
            <a:spLocks noGrp="1"/>
          </p:cNvSpPr>
          <p:nvPr>
            <p:ph type="sldNum" sz="quarter" idx="12"/>
          </p:nvPr>
        </p:nvSpPr>
        <p:spPr>
          <a:xfrm>
            <a:off x="11313304" y="6385128"/>
            <a:ext cx="622300" cy="365125"/>
          </a:xfrm>
        </p:spPr>
        <p:txBody>
          <a:bodyPr/>
          <a:lstStyle>
            <a:lvl1pPr>
              <a:defRPr>
                <a:solidFill>
                  <a:schemeClr val="bg1"/>
                </a:solidFill>
              </a:defRPr>
            </a:lvl1pPr>
          </a:lstStyle>
          <a:p>
            <a:fld id="{A0678034-1553-42D3-8F41-00DF5023F3D5}" type="slidenum">
              <a:rPr lang="en-US" smtClean="0"/>
              <a:pPr/>
              <a:t>‹#›</a:t>
            </a:fld>
            <a:endParaRPr lang="en-US"/>
          </a:p>
        </p:txBody>
      </p:sp>
      <p:sp>
        <p:nvSpPr>
          <p:cNvPr id="9" name="TextBox 8">
            <a:extLst>
              <a:ext uri="{FF2B5EF4-FFF2-40B4-BE49-F238E27FC236}">
                <a16:creationId xmlns:a16="http://schemas.microsoft.com/office/drawing/2014/main" id="{7BAC7554-6B38-4521-8489-D0AA2C1F695C}"/>
              </a:ext>
            </a:extLst>
          </p:cNvPr>
          <p:cNvSpPr txBox="1"/>
          <p:nvPr userDrawn="1"/>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pic>
        <p:nvPicPr>
          <p:cNvPr id="10" name="Picture 9" descr="Text&#10;&#10;Description automatically generated">
            <a:extLst>
              <a:ext uri="{FF2B5EF4-FFF2-40B4-BE49-F238E27FC236}">
                <a16:creationId xmlns:a16="http://schemas.microsoft.com/office/drawing/2014/main" id="{77A276D7-178E-444E-A896-EBD794675F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391" y="5768337"/>
            <a:ext cx="4019944" cy="1234123"/>
          </a:xfrm>
          <a:prstGeom prst="rect">
            <a:avLst/>
          </a:prstGeom>
        </p:spPr>
      </p:pic>
      <p:sp>
        <p:nvSpPr>
          <p:cNvPr id="4" name="TextBox 3">
            <a:extLst>
              <a:ext uri="{FF2B5EF4-FFF2-40B4-BE49-F238E27FC236}">
                <a16:creationId xmlns:a16="http://schemas.microsoft.com/office/drawing/2014/main" id="{F914C6CC-A731-41B7-75B5-A85E534CB2AF}"/>
              </a:ext>
            </a:extLst>
          </p:cNvPr>
          <p:cNvSpPr txBox="1"/>
          <p:nvPr userDrawn="1"/>
        </p:nvSpPr>
        <p:spPr>
          <a:xfrm>
            <a:off x="4578726" y="6117323"/>
            <a:ext cx="304266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DRAFT</a:t>
            </a:r>
          </a:p>
        </p:txBody>
      </p:sp>
    </p:spTree>
    <p:extLst>
      <p:ext uri="{BB962C8B-B14F-4D97-AF65-F5344CB8AC3E}">
        <p14:creationId xmlns:p14="http://schemas.microsoft.com/office/powerpoint/2010/main" val="37006629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C0BD4D-2F6A-4A99-B6BC-2D09C81810E8}"/>
              </a:ext>
            </a:extLst>
          </p:cNvPr>
          <p:cNvSpPr>
            <a:spLocks noGrp="1"/>
          </p:cNvSpPr>
          <p:nvPr>
            <p:ph sz="half" idx="1" hasCustomPrompt="1"/>
          </p:nvPr>
        </p:nvSpPr>
        <p:spPr>
          <a:xfrm>
            <a:off x="838200" y="1825625"/>
            <a:ext cx="5181600" cy="4351338"/>
          </a:xfrm>
        </p:spPr>
        <p:txBody>
          <a:bodyPr/>
          <a:lstStyle>
            <a:lvl1pPr marL="0" indent="0">
              <a:buNone/>
              <a:defRPr/>
            </a:lvl1pPr>
          </a:lstStyle>
          <a:p>
            <a:pPr lvl="0"/>
            <a:r>
              <a:rPr lang="en-US" sz="2800" b="1" spc="-43" dirty="0">
                <a:solidFill>
                  <a:srgbClr val="003366"/>
                </a:solidFill>
                <a:cs typeface="Calibri"/>
              </a:rPr>
              <a:t>Overview – </a:t>
            </a:r>
          </a:p>
          <a:p>
            <a:pPr marL="544846" lvl="2" indent="-158335">
              <a:lnSpc>
                <a:spcPts val="1906"/>
              </a:lnSpc>
              <a:buFont typeface="Arial"/>
              <a:buChar char="•"/>
            </a:pPr>
            <a:r>
              <a:rPr lang="en-US" sz="2400" spc="-43" dirty="0">
                <a:solidFill>
                  <a:srgbClr val="003366"/>
                </a:solidFill>
              </a:rPr>
              <a:t>First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spc="-43" dirty="0">
                <a:solidFill>
                  <a:srgbClr val="003366"/>
                </a:solidFill>
              </a:rPr>
              <a:t>Second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spc="-43" dirty="0">
                <a:solidFill>
                  <a:srgbClr val="003366"/>
                </a:solidFill>
              </a:rPr>
              <a:t>Third Level</a:t>
            </a:r>
            <a:endParaRPr lang="en-US" sz="1800" spc="0" dirty="0">
              <a:solidFill>
                <a:schemeClr val="tx1"/>
              </a:solidFill>
            </a:endParaRP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spc="-43" dirty="0">
                <a:solidFill>
                  <a:srgbClr val="003366"/>
                </a:solidFill>
              </a:rPr>
              <a:t>Fourth Level</a:t>
            </a:r>
          </a:p>
        </p:txBody>
      </p:sp>
      <p:sp>
        <p:nvSpPr>
          <p:cNvPr id="4" name="Content Placeholder 3">
            <a:extLst>
              <a:ext uri="{FF2B5EF4-FFF2-40B4-BE49-F238E27FC236}">
                <a16:creationId xmlns:a16="http://schemas.microsoft.com/office/drawing/2014/main" id="{FBA92CF8-6CE0-4E60-B0DD-3B10F3A66180}"/>
              </a:ext>
            </a:extLst>
          </p:cNvPr>
          <p:cNvSpPr>
            <a:spLocks noGrp="1"/>
          </p:cNvSpPr>
          <p:nvPr>
            <p:ph sz="half" idx="2" hasCustomPrompt="1"/>
          </p:nvPr>
        </p:nvSpPr>
        <p:spPr>
          <a:xfrm>
            <a:off x="6172200" y="1825625"/>
            <a:ext cx="5181600" cy="4351338"/>
          </a:xfrm>
        </p:spPr>
        <p:txBody>
          <a:bodyPr/>
          <a:lstStyle>
            <a:lvl1pPr marL="0" indent="0">
              <a:buNone/>
              <a:defRPr/>
            </a:lvl1pPr>
          </a:lstStyle>
          <a:p>
            <a:pPr lvl="0"/>
            <a:r>
              <a:rPr lang="en-US" sz="2800" b="1" spc="-43" dirty="0">
                <a:solidFill>
                  <a:srgbClr val="003366"/>
                </a:solidFill>
                <a:cs typeface="Calibri"/>
              </a:rPr>
              <a:t>Overview – </a:t>
            </a:r>
          </a:p>
          <a:p>
            <a:pPr marL="544846" lvl="2" indent="-158335">
              <a:lnSpc>
                <a:spcPts val="1906"/>
              </a:lnSpc>
              <a:buFont typeface="Arial"/>
              <a:buChar char="•"/>
            </a:pPr>
            <a:r>
              <a:rPr lang="en-US" sz="2400" spc="-43" dirty="0">
                <a:solidFill>
                  <a:srgbClr val="003366"/>
                </a:solidFill>
              </a:rPr>
              <a:t>First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spc="-43" dirty="0">
                <a:solidFill>
                  <a:srgbClr val="003366"/>
                </a:solidFill>
              </a:rPr>
              <a:t>Second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spc="-43" dirty="0">
                <a:solidFill>
                  <a:srgbClr val="003366"/>
                </a:solidFill>
              </a:rPr>
              <a:t>Third Level</a:t>
            </a:r>
            <a:endParaRPr lang="en-US" sz="1800" spc="0" dirty="0">
              <a:solidFill>
                <a:schemeClr val="tx1"/>
              </a:solidFill>
            </a:endParaRP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spc="-43" dirty="0">
                <a:solidFill>
                  <a:srgbClr val="003366"/>
                </a:solidFill>
              </a:rPr>
              <a:t>Fourth Level</a:t>
            </a:r>
          </a:p>
          <a:p>
            <a:pPr lvl="0"/>
            <a:endParaRPr lang="en-US" dirty="0"/>
          </a:p>
        </p:txBody>
      </p:sp>
      <p:sp>
        <p:nvSpPr>
          <p:cNvPr id="8" name="Rectangle 7">
            <a:extLst>
              <a:ext uri="{FF2B5EF4-FFF2-40B4-BE49-F238E27FC236}">
                <a16:creationId xmlns:a16="http://schemas.microsoft.com/office/drawing/2014/main" id="{0CD08A16-DB32-4CAC-AE95-46E10145B845}"/>
              </a:ext>
            </a:extLst>
          </p:cNvPr>
          <p:cNvSpPr/>
          <p:nvPr userDrawn="1"/>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9" name="Slide Number Placeholder 5">
            <a:extLst>
              <a:ext uri="{FF2B5EF4-FFF2-40B4-BE49-F238E27FC236}">
                <a16:creationId xmlns:a16="http://schemas.microsoft.com/office/drawing/2014/main" id="{DAFA450A-B2A3-40F1-824D-2CD232679773}"/>
              </a:ext>
            </a:extLst>
          </p:cNvPr>
          <p:cNvSpPr>
            <a:spLocks noGrp="1"/>
          </p:cNvSpPr>
          <p:nvPr>
            <p:ph type="sldNum" sz="quarter" idx="12"/>
          </p:nvPr>
        </p:nvSpPr>
        <p:spPr>
          <a:xfrm>
            <a:off x="11313304" y="6385128"/>
            <a:ext cx="622300" cy="365125"/>
          </a:xfrm>
        </p:spPr>
        <p:txBody>
          <a:bodyPr/>
          <a:lstStyle>
            <a:lvl1pPr>
              <a:defRPr>
                <a:solidFill>
                  <a:schemeClr val="bg1"/>
                </a:solidFill>
              </a:defRPr>
            </a:lvl1pPr>
          </a:lstStyle>
          <a:p>
            <a:fld id="{A0678034-1553-42D3-8F41-00DF5023F3D5}" type="slidenum">
              <a:rPr lang="en-US" smtClean="0"/>
              <a:pPr/>
              <a:t>‹#›</a:t>
            </a:fld>
            <a:endParaRPr lang="en-US"/>
          </a:p>
        </p:txBody>
      </p:sp>
      <p:sp>
        <p:nvSpPr>
          <p:cNvPr id="11" name="TextBox 10">
            <a:extLst>
              <a:ext uri="{FF2B5EF4-FFF2-40B4-BE49-F238E27FC236}">
                <a16:creationId xmlns:a16="http://schemas.microsoft.com/office/drawing/2014/main" id="{76645F73-5F70-4AD6-85AA-1D72CDD09238}"/>
              </a:ext>
            </a:extLst>
          </p:cNvPr>
          <p:cNvSpPr txBox="1"/>
          <p:nvPr userDrawn="1"/>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pic>
        <p:nvPicPr>
          <p:cNvPr id="12" name="Picture 11" descr="Text&#10;&#10;Description automatically generated">
            <a:extLst>
              <a:ext uri="{FF2B5EF4-FFF2-40B4-BE49-F238E27FC236}">
                <a16:creationId xmlns:a16="http://schemas.microsoft.com/office/drawing/2014/main" id="{1525F958-4EDB-4D9F-8635-1FB870CA7B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391" y="5768337"/>
            <a:ext cx="4019944" cy="1234123"/>
          </a:xfrm>
          <a:prstGeom prst="rect">
            <a:avLst/>
          </a:prstGeom>
        </p:spPr>
      </p:pic>
      <p:sp>
        <p:nvSpPr>
          <p:cNvPr id="13" name="Title 1">
            <a:extLst>
              <a:ext uri="{FF2B5EF4-FFF2-40B4-BE49-F238E27FC236}">
                <a16:creationId xmlns:a16="http://schemas.microsoft.com/office/drawing/2014/main" id="{BD983624-108E-49D2-B25E-D590B56FFD3B}"/>
              </a:ext>
            </a:extLst>
          </p:cNvPr>
          <p:cNvSpPr>
            <a:spLocks noGrp="1"/>
          </p:cNvSpPr>
          <p:nvPr>
            <p:ph type="title" hasCustomPrompt="1"/>
          </p:nvPr>
        </p:nvSpPr>
        <p:spPr>
          <a:xfrm>
            <a:off x="838200" y="365125"/>
            <a:ext cx="10515600" cy="1325563"/>
          </a:xfrm>
        </p:spPr>
        <p:txBody>
          <a:bodyPr/>
          <a:lstStyle/>
          <a:p>
            <a:r>
              <a:rPr lang="en-US" b="1" u="sng" dirty="0">
                <a:solidFill>
                  <a:srgbClr val="003366"/>
                </a:solidFill>
                <a:latin typeface="Abadi" panose="020B0604020104020204" pitchFamily="34" charset="0"/>
              </a:rPr>
              <a:t>Click to Edit Master Title Style</a:t>
            </a:r>
            <a:endParaRPr lang="en-US" dirty="0"/>
          </a:p>
        </p:txBody>
      </p:sp>
      <p:sp>
        <p:nvSpPr>
          <p:cNvPr id="2" name="TextBox 1">
            <a:extLst>
              <a:ext uri="{FF2B5EF4-FFF2-40B4-BE49-F238E27FC236}">
                <a16:creationId xmlns:a16="http://schemas.microsoft.com/office/drawing/2014/main" id="{8618859B-AAFB-AC95-20DB-FCDA162AF279}"/>
              </a:ext>
            </a:extLst>
          </p:cNvPr>
          <p:cNvSpPr txBox="1"/>
          <p:nvPr userDrawn="1"/>
        </p:nvSpPr>
        <p:spPr>
          <a:xfrm>
            <a:off x="4578726" y="6117323"/>
            <a:ext cx="304266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DRAFT</a:t>
            </a:r>
          </a:p>
        </p:txBody>
      </p:sp>
    </p:spTree>
    <p:extLst>
      <p:ext uri="{BB962C8B-B14F-4D97-AF65-F5344CB8AC3E}">
        <p14:creationId xmlns:p14="http://schemas.microsoft.com/office/powerpoint/2010/main" val="1786272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F902F2-2E97-41EE-8165-02A32BA1F99C}"/>
              </a:ext>
            </a:extLst>
          </p:cNvPr>
          <p:cNvSpPr>
            <a:spLocks noGrp="1"/>
          </p:cNvSpPr>
          <p:nvPr>
            <p:ph type="body" idx="1" hasCustomPrompt="1"/>
          </p:nvPr>
        </p:nvSpPr>
        <p:spPr>
          <a:xfrm>
            <a:off x="839788" y="1681163"/>
            <a:ext cx="5157787" cy="823912"/>
          </a:xfrm>
        </p:spPr>
        <p:txBody>
          <a:bodyPr anchor="b">
            <a:normAutofit/>
          </a:bodyPr>
          <a:lstStyle>
            <a:lvl1pPr marL="0" indent="0">
              <a:buNone/>
              <a:defRPr sz="3200" b="1" u="sng"/>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b="1" spc="-43" dirty="0">
                <a:solidFill>
                  <a:srgbClr val="003366"/>
                </a:solidFill>
                <a:cs typeface="Calibri"/>
              </a:rPr>
              <a:t>Overview</a:t>
            </a:r>
            <a:endParaRPr lang="en-US" dirty="0"/>
          </a:p>
        </p:txBody>
      </p:sp>
      <p:sp>
        <p:nvSpPr>
          <p:cNvPr id="4" name="Content Placeholder 3">
            <a:extLst>
              <a:ext uri="{FF2B5EF4-FFF2-40B4-BE49-F238E27FC236}">
                <a16:creationId xmlns:a16="http://schemas.microsoft.com/office/drawing/2014/main" id="{655482E0-63EF-4557-8EC0-AD7D1CAA8663}"/>
              </a:ext>
            </a:extLst>
          </p:cNvPr>
          <p:cNvSpPr>
            <a:spLocks noGrp="1"/>
          </p:cNvSpPr>
          <p:nvPr>
            <p:ph sz="half" idx="2" hasCustomPrompt="1"/>
          </p:nvPr>
        </p:nvSpPr>
        <p:spPr>
          <a:xfrm>
            <a:off x="839788" y="2505075"/>
            <a:ext cx="5157787" cy="3684588"/>
          </a:xfrm>
        </p:spPr>
        <p:txBody>
          <a:bodyPr/>
          <a:lstStyle>
            <a:lvl1pPr marL="0" indent="0">
              <a:buNone/>
              <a:defRPr/>
            </a:lvl1pPr>
          </a:lstStyle>
          <a:p>
            <a:pPr lvl="0"/>
            <a:r>
              <a:rPr lang="en-US" sz="2800" b="1" spc="-43" dirty="0">
                <a:solidFill>
                  <a:srgbClr val="003366"/>
                </a:solidFill>
                <a:cs typeface="Calibri"/>
              </a:rPr>
              <a:t>Overview – </a:t>
            </a:r>
          </a:p>
          <a:p>
            <a:pPr marL="544846" lvl="2" indent="-158335">
              <a:lnSpc>
                <a:spcPts val="1906"/>
              </a:lnSpc>
              <a:buFont typeface="Arial"/>
              <a:buChar char="•"/>
            </a:pPr>
            <a:r>
              <a:rPr lang="en-US" sz="2400" spc="-43" dirty="0">
                <a:solidFill>
                  <a:srgbClr val="003366"/>
                </a:solidFill>
              </a:rPr>
              <a:t>First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spc="-43" dirty="0">
                <a:solidFill>
                  <a:srgbClr val="003366"/>
                </a:solidFill>
              </a:rPr>
              <a:t>Second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spc="-43" dirty="0">
                <a:solidFill>
                  <a:srgbClr val="003366"/>
                </a:solidFill>
              </a:rPr>
              <a:t>Third Level</a:t>
            </a:r>
            <a:endParaRPr lang="en-US" sz="1800" spc="0" dirty="0">
              <a:solidFill>
                <a:schemeClr val="tx1"/>
              </a:solidFill>
            </a:endParaRP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spc="-43" dirty="0">
                <a:solidFill>
                  <a:srgbClr val="003366"/>
                </a:solidFill>
              </a:rPr>
              <a:t>Fourth Level</a:t>
            </a:r>
          </a:p>
        </p:txBody>
      </p:sp>
      <p:sp>
        <p:nvSpPr>
          <p:cNvPr id="5" name="Text Placeholder 4">
            <a:extLst>
              <a:ext uri="{FF2B5EF4-FFF2-40B4-BE49-F238E27FC236}">
                <a16:creationId xmlns:a16="http://schemas.microsoft.com/office/drawing/2014/main" id="{80D04751-75B6-4E2B-A0E7-B1FD8EC45BD1}"/>
              </a:ext>
            </a:extLst>
          </p:cNvPr>
          <p:cNvSpPr>
            <a:spLocks noGrp="1"/>
          </p:cNvSpPr>
          <p:nvPr>
            <p:ph type="body" sz="quarter" idx="3" hasCustomPrompt="1"/>
          </p:nvPr>
        </p:nvSpPr>
        <p:spPr>
          <a:xfrm>
            <a:off x="6172200" y="1681163"/>
            <a:ext cx="5183188" cy="823912"/>
          </a:xfrm>
        </p:spPr>
        <p:txBody>
          <a:bodyPr anchor="b"/>
          <a:lstStyle>
            <a:lvl1pPr marL="0" indent="0">
              <a:buNone/>
              <a:defRPr sz="2400" b="1" u="sng"/>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b="1" spc="-43" dirty="0">
                <a:solidFill>
                  <a:srgbClr val="003366"/>
                </a:solidFill>
                <a:cs typeface="Calibri"/>
              </a:rPr>
              <a:t>Overview</a:t>
            </a:r>
            <a:endParaRPr lang="en-US" dirty="0"/>
          </a:p>
        </p:txBody>
      </p:sp>
      <p:sp>
        <p:nvSpPr>
          <p:cNvPr id="6" name="Content Placeholder 5">
            <a:extLst>
              <a:ext uri="{FF2B5EF4-FFF2-40B4-BE49-F238E27FC236}">
                <a16:creationId xmlns:a16="http://schemas.microsoft.com/office/drawing/2014/main" id="{73E9B863-773A-4D9E-937D-41853CBCE408}"/>
              </a:ext>
            </a:extLst>
          </p:cNvPr>
          <p:cNvSpPr>
            <a:spLocks noGrp="1"/>
          </p:cNvSpPr>
          <p:nvPr>
            <p:ph sz="quarter" idx="4" hasCustomPrompt="1"/>
          </p:nvPr>
        </p:nvSpPr>
        <p:spPr>
          <a:xfrm>
            <a:off x="6172200" y="2505075"/>
            <a:ext cx="5183188" cy="3684588"/>
          </a:xfrm>
        </p:spPr>
        <p:txBody>
          <a:bodyPr/>
          <a:lstStyle>
            <a:lvl1pPr marL="0" indent="0">
              <a:buNone/>
              <a:defRPr/>
            </a:lvl1pPr>
          </a:lstStyle>
          <a:p>
            <a:pPr lvl="0"/>
            <a:r>
              <a:rPr lang="en-US" sz="2800" b="1" spc="-43" dirty="0">
                <a:solidFill>
                  <a:srgbClr val="003366"/>
                </a:solidFill>
                <a:cs typeface="Calibri"/>
              </a:rPr>
              <a:t>Overview – </a:t>
            </a:r>
          </a:p>
          <a:p>
            <a:pPr marL="544846" lvl="2" indent="-158335">
              <a:lnSpc>
                <a:spcPts val="1906"/>
              </a:lnSpc>
              <a:buFont typeface="Arial"/>
              <a:buChar char="•"/>
            </a:pPr>
            <a:r>
              <a:rPr lang="en-US" sz="2400" spc="-43" dirty="0">
                <a:solidFill>
                  <a:srgbClr val="003366"/>
                </a:solidFill>
              </a:rPr>
              <a:t>First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spc="-43" dirty="0">
                <a:solidFill>
                  <a:srgbClr val="003366"/>
                </a:solidFill>
              </a:rPr>
              <a:t>Second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spc="-43" dirty="0">
                <a:solidFill>
                  <a:srgbClr val="003366"/>
                </a:solidFill>
              </a:rPr>
              <a:t>Third Level</a:t>
            </a:r>
            <a:endParaRPr lang="en-US" sz="1800" spc="0" dirty="0">
              <a:solidFill>
                <a:schemeClr val="tx1"/>
              </a:solidFill>
            </a:endParaRP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spc="-43" dirty="0">
                <a:solidFill>
                  <a:srgbClr val="003366"/>
                </a:solidFill>
              </a:rPr>
              <a:t>Fourth Level</a:t>
            </a:r>
          </a:p>
          <a:p>
            <a:pPr lvl="0"/>
            <a:endParaRPr lang="en-US" dirty="0"/>
          </a:p>
        </p:txBody>
      </p:sp>
      <p:sp>
        <p:nvSpPr>
          <p:cNvPr id="10" name="Rectangle 9">
            <a:extLst>
              <a:ext uri="{FF2B5EF4-FFF2-40B4-BE49-F238E27FC236}">
                <a16:creationId xmlns:a16="http://schemas.microsoft.com/office/drawing/2014/main" id="{D3578D14-2434-4068-B952-10A864135A03}"/>
              </a:ext>
            </a:extLst>
          </p:cNvPr>
          <p:cNvSpPr/>
          <p:nvPr userDrawn="1"/>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id="{F046FB92-C5CC-4D29-B9B5-C319A5985416}"/>
              </a:ext>
            </a:extLst>
          </p:cNvPr>
          <p:cNvSpPr>
            <a:spLocks noGrp="1"/>
          </p:cNvSpPr>
          <p:nvPr>
            <p:ph type="sldNum" sz="quarter" idx="12"/>
          </p:nvPr>
        </p:nvSpPr>
        <p:spPr>
          <a:xfrm>
            <a:off x="11313304" y="6385128"/>
            <a:ext cx="622300" cy="365125"/>
          </a:xfrm>
        </p:spPr>
        <p:txBody>
          <a:bodyPr/>
          <a:lstStyle>
            <a:lvl1pPr>
              <a:defRPr>
                <a:solidFill>
                  <a:schemeClr val="bg1"/>
                </a:solidFill>
              </a:defRPr>
            </a:lvl1pPr>
          </a:lstStyle>
          <a:p>
            <a:fld id="{A0678034-1553-42D3-8F41-00DF5023F3D5}" type="slidenum">
              <a:rPr lang="en-US" smtClean="0"/>
              <a:pPr/>
              <a:t>‹#›</a:t>
            </a:fld>
            <a:endParaRPr lang="en-US"/>
          </a:p>
        </p:txBody>
      </p:sp>
      <p:sp>
        <p:nvSpPr>
          <p:cNvPr id="13" name="TextBox 12">
            <a:extLst>
              <a:ext uri="{FF2B5EF4-FFF2-40B4-BE49-F238E27FC236}">
                <a16:creationId xmlns:a16="http://schemas.microsoft.com/office/drawing/2014/main" id="{89575E8A-E014-4079-940E-FF5203F79515}"/>
              </a:ext>
            </a:extLst>
          </p:cNvPr>
          <p:cNvSpPr txBox="1"/>
          <p:nvPr userDrawn="1"/>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pic>
        <p:nvPicPr>
          <p:cNvPr id="14" name="Picture 13" descr="Text&#10;&#10;Description automatically generated">
            <a:extLst>
              <a:ext uri="{FF2B5EF4-FFF2-40B4-BE49-F238E27FC236}">
                <a16:creationId xmlns:a16="http://schemas.microsoft.com/office/drawing/2014/main" id="{5E3A9521-4F58-4EB0-AB38-954BE3F2DB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391" y="5768337"/>
            <a:ext cx="4019944" cy="1234123"/>
          </a:xfrm>
          <a:prstGeom prst="rect">
            <a:avLst/>
          </a:prstGeom>
        </p:spPr>
      </p:pic>
      <p:sp>
        <p:nvSpPr>
          <p:cNvPr id="15" name="Title 1">
            <a:extLst>
              <a:ext uri="{FF2B5EF4-FFF2-40B4-BE49-F238E27FC236}">
                <a16:creationId xmlns:a16="http://schemas.microsoft.com/office/drawing/2014/main" id="{AC57E6C0-94C6-4654-8FC6-94CF40C054F9}"/>
              </a:ext>
            </a:extLst>
          </p:cNvPr>
          <p:cNvSpPr>
            <a:spLocks noGrp="1"/>
          </p:cNvSpPr>
          <p:nvPr>
            <p:ph type="title" hasCustomPrompt="1"/>
          </p:nvPr>
        </p:nvSpPr>
        <p:spPr>
          <a:xfrm>
            <a:off x="838200" y="365125"/>
            <a:ext cx="10515600" cy="1325563"/>
          </a:xfrm>
        </p:spPr>
        <p:txBody>
          <a:bodyPr/>
          <a:lstStyle/>
          <a:p>
            <a:r>
              <a:rPr lang="en-US" b="1" u="sng" dirty="0">
                <a:solidFill>
                  <a:srgbClr val="003366"/>
                </a:solidFill>
                <a:latin typeface="Abadi" panose="020B0604020104020204" pitchFamily="34" charset="0"/>
              </a:rPr>
              <a:t>Click to Edit Master Title Style</a:t>
            </a:r>
            <a:endParaRPr lang="en-US" dirty="0"/>
          </a:p>
        </p:txBody>
      </p:sp>
    </p:spTree>
    <p:extLst>
      <p:ext uri="{BB962C8B-B14F-4D97-AF65-F5344CB8AC3E}">
        <p14:creationId xmlns:p14="http://schemas.microsoft.com/office/powerpoint/2010/main" val="36742076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D96CF3-9112-48C1-B158-36DD7CCEBA71}"/>
              </a:ext>
            </a:extLst>
          </p:cNvPr>
          <p:cNvSpPr/>
          <p:nvPr userDrawn="1"/>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7" name="Slide Number Placeholder 5">
            <a:extLst>
              <a:ext uri="{FF2B5EF4-FFF2-40B4-BE49-F238E27FC236}">
                <a16:creationId xmlns:a16="http://schemas.microsoft.com/office/drawing/2014/main" id="{DB9924A0-442C-461D-AA53-51F60E255181}"/>
              </a:ext>
            </a:extLst>
          </p:cNvPr>
          <p:cNvSpPr>
            <a:spLocks noGrp="1"/>
          </p:cNvSpPr>
          <p:nvPr>
            <p:ph type="sldNum" sz="quarter" idx="12"/>
          </p:nvPr>
        </p:nvSpPr>
        <p:spPr>
          <a:xfrm>
            <a:off x="11313304" y="6385128"/>
            <a:ext cx="622300" cy="365125"/>
          </a:xfrm>
        </p:spPr>
        <p:txBody>
          <a:bodyPr/>
          <a:lstStyle>
            <a:lvl1pPr>
              <a:defRPr>
                <a:solidFill>
                  <a:schemeClr val="bg1"/>
                </a:solidFill>
              </a:defRPr>
            </a:lvl1pPr>
          </a:lstStyle>
          <a:p>
            <a:fld id="{A0678034-1553-42D3-8F41-00DF5023F3D5}" type="slidenum">
              <a:rPr lang="en-US" smtClean="0"/>
              <a:pPr/>
              <a:t>‹#›</a:t>
            </a:fld>
            <a:endParaRPr lang="en-US"/>
          </a:p>
        </p:txBody>
      </p:sp>
      <p:sp>
        <p:nvSpPr>
          <p:cNvPr id="9" name="TextBox 8">
            <a:extLst>
              <a:ext uri="{FF2B5EF4-FFF2-40B4-BE49-F238E27FC236}">
                <a16:creationId xmlns:a16="http://schemas.microsoft.com/office/drawing/2014/main" id="{AF0AF34D-6645-437D-92F6-24FE5D43E13A}"/>
              </a:ext>
            </a:extLst>
          </p:cNvPr>
          <p:cNvSpPr txBox="1"/>
          <p:nvPr userDrawn="1"/>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pic>
        <p:nvPicPr>
          <p:cNvPr id="10" name="Picture 9" descr="Text&#10;&#10;Description automatically generated">
            <a:extLst>
              <a:ext uri="{FF2B5EF4-FFF2-40B4-BE49-F238E27FC236}">
                <a16:creationId xmlns:a16="http://schemas.microsoft.com/office/drawing/2014/main" id="{13817609-030B-40B5-A213-890C423B17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391" y="5768337"/>
            <a:ext cx="4019944" cy="1234123"/>
          </a:xfrm>
          <a:prstGeom prst="rect">
            <a:avLst/>
          </a:prstGeom>
        </p:spPr>
      </p:pic>
      <p:sp>
        <p:nvSpPr>
          <p:cNvPr id="11" name="Title 1">
            <a:extLst>
              <a:ext uri="{FF2B5EF4-FFF2-40B4-BE49-F238E27FC236}">
                <a16:creationId xmlns:a16="http://schemas.microsoft.com/office/drawing/2014/main" id="{B9D3B3E4-8096-4F83-9F4E-51947A3AC499}"/>
              </a:ext>
            </a:extLst>
          </p:cNvPr>
          <p:cNvSpPr>
            <a:spLocks noGrp="1"/>
          </p:cNvSpPr>
          <p:nvPr>
            <p:ph type="title" hasCustomPrompt="1"/>
          </p:nvPr>
        </p:nvSpPr>
        <p:spPr>
          <a:xfrm>
            <a:off x="838200" y="365125"/>
            <a:ext cx="10515600" cy="1325563"/>
          </a:xfrm>
        </p:spPr>
        <p:txBody>
          <a:bodyPr/>
          <a:lstStyle/>
          <a:p>
            <a:r>
              <a:rPr lang="en-US" b="1" u="sng" dirty="0">
                <a:solidFill>
                  <a:srgbClr val="003366"/>
                </a:solidFill>
                <a:latin typeface="Abadi" panose="020B0604020104020204" pitchFamily="34" charset="0"/>
              </a:rPr>
              <a:t>Click to Edit Master Title Style</a:t>
            </a:r>
            <a:endParaRPr lang="en-US" dirty="0"/>
          </a:p>
        </p:txBody>
      </p:sp>
      <p:sp>
        <p:nvSpPr>
          <p:cNvPr id="2" name="TextBox 1">
            <a:extLst>
              <a:ext uri="{FF2B5EF4-FFF2-40B4-BE49-F238E27FC236}">
                <a16:creationId xmlns:a16="http://schemas.microsoft.com/office/drawing/2014/main" id="{744610B7-1E27-3602-6597-2D433448EAAE}"/>
              </a:ext>
            </a:extLst>
          </p:cNvPr>
          <p:cNvSpPr txBox="1"/>
          <p:nvPr userDrawn="1"/>
        </p:nvSpPr>
        <p:spPr>
          <a:xfrm>
            <a:off x="4578726" y="6117323"/>
            <a:ext cx="304266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DRAFT</a:t>
            </a:r>
          </a:p>
        </p:txBody>
      </p:sp>
    </p:spTree>
    <p:extLst>
      <p:ext uri="{BB962C8B-B14F-4D97-AF65-F5344CB8AC3E}">
        <p14:creationId xmlns:p14="http://schemas.microsoft.com/office/powerpoint/2010/main" val="30953035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7007B8-79B2-4951-A988-1EA2B8DCF677}"/>
              </a:ext>
            </a:extLst>
          </p:cNvPr>
          <p:cNvSpPr/>
          <p:nvPr userDrawn="1"/>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2725D69-4266-439B-BB32-209F151FC7AA}"/>
              </a:ext>
            </a:extLst>
          </p:cNvPr>
          <p:cNvSpPr>
            <a:spLocks noGrp="1"/>
          </p:cNvSpPr>
          <p:nvPr>
            <p:ph type="sldNum" sz="quarter" idx="12"/>
          </p:nvPr>
        </p:nvSpPr>
        <p:spPr>
          <a:xfrm>
            <a:off x="11313304" y="6385128"/>
            <a:ext cx="622300" cy="365125"/>
          </a:xfrm>
        </p:spPr>
        <p:txBody>
          <a:bodyPr/>
          <a:lstStyle>
            <a:lvl1pPr>
              <a:defRPr>
                <a:solidFill>
                  <a:schemeClr val="bg1"/>
                </a:solidFill>
              </a:defRPr>
            </a:lvl1pPr>
          </a:lstStyle>
          <a:p>
            <a:fld id="{A0678034-1553-42D3-8F41-00DF5023F3D5}" type="slidenum">
              <a:rPr lang="en-US" smtClean="0"/>
              <a:pPr/>
              <a:t>‹#›</a:t>
            </a:fld>
            <a:endParaRPr lang="en-US"/>
          </a:p>
        </p:txBody>
      </p:sp>
      <p:sp>
        <p:nvSpPr>
          <p:cNvPr id="8" name="TextBox 7">
            <a:extLst>
              <a:ext uri="{FF2B5EF4-FFF2-40B4-BE49-F238E27FC236}">
                <a16:creationId xmlns:a16="http://schemas.microsoft.com/office/drawing/2014/main" id="{7CD1B610-438E-4ABE-8C70-C1DF425213EA}"/>
              </a:ext>
            </a:extLst>
          </p:cNvPr>
          <p:cNvSpPr txBox="1"/>
          <p:nvPr userDrawn="1"/>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pic>
        <p:nvPicPr>
          <p:cNvPr id="9" name="Picture 8" descr="Text&#10;&#10;Description automatically generated">
            <a:extLst>
              <a:ext uri="{FF2B5EF4-FFF2-40B4-BE49-F238E27FC236}">
                <a16:creationId xmlns:a16="http://schemas.microsoft.com/office/drawing/2014/main" id="{60F39112-A93C-4C91-9639-8614B47B8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391" y="5768337"/>
            <a:ext cx="4019944" cy="1234123"/>
          </a:xfrm>
          <a:prstGeom prst="rect">
            <a:avLst/>
          </a:prstGeom>
        </p:spPr>
      </p:pic>
      <p:sp>
        <p:nvSpPr>
          <p:cNvPr id="2" name="TextBox 1">
            <a:extLst>
              <a:ext uri="{FF2B5EF4-FFF2-40B4-BE49-F238E27FC236}">
                <a16:creationId xmlns:a16="http://schemas.microsoft.com/office/drawing/2014/main" id="{00EC29F9-FE63-5F13-135B-0E661F514223}"/>
              </a:ext>
            </a:extLst>
          </p:cNvPr>
          <p:cNvSpPr txBox="1"/>
          <p:nvPr userDrawn="1"/>
        </p:nvSpPr>
        <p:spPr>
          <a:xfrm>
            <a:off x="4578726" y="6117323"/>
            <a:ext cx="304266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DRAFT</a:t>
            </a:r>
          </a:p>
        </p:txBody>
      </p:sp>
    </p:spTree>
    <p:extLst>
      <p:ext uri="{BB962C8B-B14F-4D97-AF65-F5344CB8AC3E}">
        <p14:creationId xmlns:p14="http://schemas.microsoft.com/office/powerpoint/2010/main" val="1812348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5ADD-CD6C-7724-705E-154F76A66C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6CA8FF-C239-44B2-E4C5-D57A26AF3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7511BB-40FF-32A5-0C99-338259EC6F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F4DF5D-EF47-7D5F-328D-3D083F53C434}"/>
              </a:ext>
            </a:extLst>
          </p:cNvPr>
          <p:cNvSpPr>
            <a:spLocks noGrp="1"/>
          </p:cNvSpPr>
          <p:nvPr>
            <p:ph type="dt" sz="half" idx="10"/>
          </p:nvPr>
        </p:nvSpPr>
        <p:spPr/>
        <p:txBody>
          <a:bodyPr/>
          <a:lstStyle/>
          <a:p>
            <a:fld id="{7C7CDBE5-6560-463C-BAE7-3ABD90FA5D54}" type="datetimeFigureOut">
              <a:rPr lang="en-US" smtClean="0"/>
              <a:t>12/6/2023</a:t>
            </a:fld>
            <a:endParaRPr lang="en-US"/>
          </a:p>
        </p:txBody>
      </p:sp>
      <p:sp>
        <p:nvSpPr>
          <p:cNvPr id="6" name="Footer Placeholder 5">
            <a:extLst>
              <a:ext uri="{FF2B5EF4-FFF2-40B4-BE49-F238E27FC236}">
                <a16:creationId xmlns:a16="http://schemas.microsoft.com/office/drawing/2014/main" id="{D0DD61A7-4F61-4DEA-F9DE-446906B5F6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93D9A1-D63B-E4D6-6B86-E13E834B3A09}"/>
              </a:ext>
            </a:extLst>
          </p:cNvPr>
          <p:cNvSpPr>
            <a:spLocks noGrp="1"/>
          </p:cNvSpPr>
          <p:nvPr>
            <p:ph type="sldNum" sz="quarter" idx="12"/>
          </p:nvPr>
        </p:nvSpPr>
        <p:spPr/>
        <p:txBody>
          <a:bodyPr/>
          <a:lstStyle/>
          <a:p>
            <a:fld id="{5FC3C552-49F0-4EB5-99CC-44FE1AB1EF54}" type="slidenum">
              <a:rPr lang="en-US" smtClean="0"/>
              <a:t>‹#›</a:t>
            </a:fld>
            <a:endParaRPr lang="en-US"/>
          </a:p>
        </p:txBody>
      </p:sp>
    </p:spTree>
    <p:extLst>
      <p:ext uri="{BB962C8B-B14F-4D97-AF65-F5344CB8AC3E}">
        <p14:creationId xmlns:p14="http://schemas.microsoft.com/office/powerpoint/2010/main" val="4226568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2C43E-D3E6-ACAC-1313-268D241605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552E44-AF0C-2147-BB1B-E64A591CAA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EF9F31-AC25-44F1-6EF3-950643CC02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23858B-6536-BBE1-577C-2CE51E54944D}"/>
              </a:ext>
            </a:extLst>
          </p:cNvPr>
          <p:cNvSpPr>
            <a:spLocks noGrp="1"/>
          </p:cNvSpPr>
          <p:nvPr>
            <p:ph type="dt" sz="half" idx="10"/>
          </p:nvPr>
        </p:nvSpPr>
        <p:spPr/>
        <p:txBody>
          <a:bodyPr/>
          <a:lstStyle/>
          <a:p>
            <a:fld id="{7C7CDBE5-6560-463C-BAE7-3ABD90FA5D54}" type="datetimeFigureOut">
              <a:rPr lang="en-US" smtClean="0"/>
              <a:t>12/6/2023</a:t>
            </a:fld>
            <a:endParaRPr lang="en-US"/>
          </a:p>
        </p:txBody>
      </p:sp>
      <p:sp>
        <p:nvSpPr>
          <p:cNvPr id="6" name="Footer Placeholder 5">
            <a:extLst>
              <a:ext uri="{FF2B5EF4-FFF2-40B4-BE49-F238E27FC236}">
                <a16:creationId xmlns:a16="http://schemas.microsoft.com/office/drawing/2014/main" id="{4346E90A-5136-7485-7FEF-1D7140B1BA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9F104-84FB-05CF-1C04-056FEEF59D8C}"/>
              </a:ext>
            </a:extLst>
          </p:cNvPr>
          <p:cNvSpPr>
            <a:spLocks noGrp="1"/>
          </p:cNvSpPr>
          <p:nvPr>
            <p:ph type="sldNum" sz="quarter" idx="12"/>
          </p:nvPr>
        </p:nvSpPr>
        <p:spPr/>
        <p:txBody>
          <a:bodyPr/>
          <a:lstStyle/>
          <a:p>
            <a:fld id="{5FC3C552-49F0-4EB5-99CC-44FE1AB1EF54}" type="slidenum">
              <a:rPr lang="en-US" smtClean="0"/>
              <a:t>‹#›</a:t>
            </a:fld>
            <a:endParaRPr lang="en-US"/>
          </a:p>
        </p:txBody>
      </p:sp>
    </p:spTree>
    <p:extLst>
      <p:ext uri="{BB962C8B-B14F-4D97-AF65-F5344CB8AC3E}">
        <p14:creationId xmlns:p14="http://schemas.microsoft.com/office/powerpoint/2010/main" val="781299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4.xml"/><Relationship Id="rId7" Type="http://schemas.openxmlformats.org/officeDocument/2006/relationships/theme" Target="../theme/theme10.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emf"/><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4.xml"/><Relationship Id="rId3" Type="http://schemas.openxmlformats.org/officeDocument/2006/relationships/slideLayout" Target="../slideLayouts/slideLayout33.xml"/><Relationship Id="rId21" Type="http://schemas.openxmlformats.org/officeDocument/2006/relationships/image" Target="../media/image4.pn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3.jpe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hyperlink" Target="http://www.baylor.edu/CRASR" TargetMode="Externa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6.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8.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9.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9CD172-7A16-96B5-4D45-4B8C1EB173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19CC56-6117-9894-F5D4-4BAD1077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A747E-57AB-EE08-6E0E-9BEB47D74A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CDBE5-6560-463C-BAE7-3ABD90FA5D54}" type="datetimeFigureOut">
              <a:rPr lang="en-US" smtClean="0"/>
              <a:t>12/6/2023</a:t>
            </a:fld>
            <a:endParaRPr lang="en-US"/>
          </a:p>
        </p:txBody>
      </p:sp>
      <p:sp>
        <p:nvSpPr>
          <p:cNvPr id="5" name="Footer Placeholder 4">
            <a:extLst>
              <a:ext uri="{FF2B5EF4-FFF2-40B4-BE49-F238E27FC236}">
                <a16:creationId xmlns:a16="http://schemas.microsoft.com/office/drawing/2014/main" id="{BB007EC3-7D1F-7F37-3BBA-1249914408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4964D1-FC2D-7E25-3E85-67F17A3F77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3C552-49F0-4EB5-99CC-44FE1AB1EF54}" type="slidenum">
              <a:rPr lang="en-US" smtClean="0"/>
              <a:t>‹#›</a:t>
            </a:fld>
            <a:endParaRPr lang="en-US"/>
          </a:p>
        </p:txBody>
      </p:sp>
    </p:spTree>
    <p:extLst>
      <p:ext uri="{BB962C8B-B14F-4D97-AF65-F5344CB8AC3E}">
        <p14:creationId xmlns:p14="http://schemas.microsoft.com/office/powerpoint/2010/main" val="397630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5632D4-7C1F-4AE8-BB12-872504DD2515}"/>
              </a:ext>
            </a:extLst>
          </p:cNvPr>
          <p:cNvSpPr>
            <a:spLocks noGrp="1"/>
          </p:cNvSpPr>
          <p:nvPr>
            <p:ph type="title"/>
          </p:nvPr>
        </p:nvSpPr>
        <p:spPr>
          <a:xfrm>
            <a:off x="520700" y="206375"/>
            <a:ext cx="11150600" cy="1325563"/>
          </a:xfrm>
          <a:prstGeom prst="rect">
            <a:avLst/>
          </a:prstGeom>
        </p:spPr>
        <p:txBody>
          <a:bodyPr vert="horz" lIns="91440" tIns="45720" rIns="91440" bIns="45720" rtlCol="0" anchor="ctr">
            <a:normAutofit/>
          </a:bodyPr>
          <a:lstStyle/>
          <a:p>
            <a:r>
              <a:rPr lang="en-US" b="1" u="sng" dirty="0">
                <a:solidFill>
                  <a:srgbClr val="003366"/>
                </a:solidFill>
                <a:latin typeface="Abadi" panose="020B0604020104020204" pitchFamily="34" charset="0"/>
              </a:rPr>
              <a:t>Click to Edit Master Title Style</a:t>
            </a:r>
            <a:endParaRPr lang="en-US" dirty="0"/>
          </a:p>
        </p:txBody>
      </p:sp>
      <p:sp>
        <p:nvSpPr>
          <p:cNvPr id="3" name="Text Placeholder 2">
            <a:extLst>
              <a:ext uri="{FF2B5EF4-FFF2-40B4-BE49-F238E27FC236}">
                <a16:creationId xmlns:a16="http://schemas.microsoft.com/office/drawing/2014/main" id="{4ADE6656-671E-43DF-AF35-C0DA57EF36A0}"/>
              </a:ext>
            </a:extLst>
          </p:cNvPr>
          <p:cNvSpPr>
            <a:spLocks noGrp="1"/>
          </p:cNvSpPr>
          <p:nvPr>
            <p:ph type="body" idx="1"/>
          </p:nvPr>
        </p:nvSpPr>
        <p:spPr>
          <a:xfrm>
            <a:off x="520700" y="1625600"/>
            <a:ext cx="11150600" cy="4216360"/>
          </a:xfrm>
          <a:prstGeom prst="rect">
            <a:avLst/>
          </a:prstGeom>
        </p:spPr>
        <p:txBody>
          <a:bodyPr vert="horz" lIns="91440" tIns="45720" rIns="91440" bIns="45720" rtlCol="0">
            <a:normAutofit/>
          </a:bodyPr>
          <a:lstStyle/>
          <a:p>
            <a:pPr lvl="0"/>
            <a:r>
              <a:rPr lang="en-US" sz="2800" b="1" spc="-43" dirty="0">
                <a:solidFill>
                  <a:srgbClr val="003366"/>
                </a:solidFill>
                <a:cs typeface="Calibri"/>
              </a:rPr>
              <a:t>Overview – </a:t>
            </a:r>
          </a:p>
          <a:p>
            <a:pPr marL="544846" lvl="2" indent="-158335">
              <a:lnSpc>
                <a:spcPts val="1906"/>
              </a:lnSpc>
              <a:buFont typeface="Arial"/>
              <a:buChar char="•"/>
            </a:pPr>
            <a:r>
              <a:rPr lang="en-US" sz="2400" spc="-43" dirty="0">
                <a:solidFill>
                  <a:srgbClr val="003366"/>
                </a:solidFill>
              </a:rPr>
              <a:t>First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spc="-43" dirty="0">
                <a:solidFill>
                  <a:srgbClr val="003366"/>
                </a:solidFill>
              </a:rPr>
              <a:t>Second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spc="-43" dirty="0">
                <a:solidFill>
                  <a:srgbClr val="003366"/>
                </a:solidFill>
              </a:rPr>
              <a:t>Third Level</a:t>
            </a:r>
            <a:endParaRPr lang="en-US" sz="1800" spc="0" dirty="0">
              <a:solidFill>
                <a:schemeClr val="tx1"/>
              </a:solidFill>
            </a:endParaRP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spc="-43" dirty="0">
                <a:solidFill>
                  <a:srgbClr val="003366"/>
                </a:solidFill>
              </a:rPr>
              <a:t>Fourth Level</a:t>
            </a:r>
          </a:p>
          <a:p>
            <a:pPr lvl="0"/>
            <a:endParaRPr lang="en-US" dirty="0"/>
          </a:p>
        </p:txBody>
      </p:sp>
      <p:sp>
        <p:nvSpPr>
          <p:cNvPr id="4" name="Date Placeholder 3">
            <a:extLst>
              <a:ext uri="{FF2B5EF4-FFF2-40B4-BE49-F238E27FC236}">
                <a16:creationId xmlns:a16="http://schemas.microsoft.com/office/drawing/2014/main" id="{9298C4A7-6657-432A-AB23-2393EA186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97084-75C0-4741-8AC4-9F4F7A35A21D}" type="datetime1">
              <a:rPr lang="en-US" smtClean="0"/>
              <a:t>12/6/2023</a:t>
            </a:fld>
            <a:endParaRPr lang="en-US"/>
          </a:p>
        </p:txBody>
      </p:sp>
      <p:sp>
        <p:nvSpPr>
          <p:cNvPr id="5" name="Footer Placeholder 4">
            <a:extLst>
              <a:ext uri="{FF2B5EF4-FFF2-40B4-BE49-F238E27FC236}">
                <a16:creationId xmlns:a16="http://schemas.microsoft.com/office/drawing/2014/main" id="{47BA0CEB-1352-40CF-8F90-6CD08BCB10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EB00CD-0958-4939-92EB-E0C3DBB83C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678034-1553-42D3-8F41-00DF5023F3D5}" type="slidenum">
              <a:rPr lang="en-US" smtClean="0"/>
              <a:pPr/>
              <a:t>‹#›</a:t>
            </a:fld>
            <a:endParaRPr lang="en-US" dirty="0"/>
          </a:p>
        </p:txBody>
      </p:sp>
      <p:sp>
        <p:nvSpPr>
          <p:cNvPr id="7" name="TextBox 6">
            <a:extLst>
              <a:ext uri="{FF2B5EF4-FFF2-40B4-BE49-F238E27FC236}">
                <a16:creationId xmlns:a16="http://schemas.microsoft.com/office/drawing/2014/main" id="{10189F3C-1E7E-0C76-FE05-56CB5D7FC394}"/>
              </a:ext>
            </a:extLst>
          </p:cNvPr>
          <p:cNvSpPr txBox="1"/>
          <p:nvPr userDrawn="1"/>
        </p:nvSpPr>
        <p:spPr>
          <a:xfrm rot="20084341">
            <a:off x="186458" y="2704137"/>
            <a:ext cx="11889022" cy="923330"/>
          </a:xfrm>
          <a:prstGeom prst="rect">
            <a:avLst/>
          </a:prstGeom>
          <a:noFill/>
        </p:spPr>
        <p:txBody>
          <a:bodyPr wrap="square" rtlCol="0">
            <a:spAutoFit/>
          </a:bodyPr>
          <a:lstStyle/>
          <a:p>
            <a:pPr algn="r"/>
            <a:r>
              <a:rPr lang="en-US" sz="5400" dirty="0">
                <a:solidFill>
                  <a:schemeClr val="bg1">
                    <a:lumMod val="85000"/>
                  </a:schemeClr>
                </a:solidFill>
              </a:rPr>
              <a:t>DRAFT – Do Not Cite, Work in Progress</a:t>
            </a:r>
          </a:p>
        </p:txBody>
      </p:sp>
    </p:spTree>
    <p:extLst>
      <p:ext uri="{BB962C8B-B14F-4D97-AF65-F5344CB8AC3E}">
        <p14:creationId xmlns:p14="http://schemas.microsoft.com/office/powerpoint/2010/main" val="303912008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Lst>
  <p:hf hdr="0" dt="0"/>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74688"/>
            <a:ext cx="10515600" cy="101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97AB0-2BF2-4DD2-9DE8-C62AE6F47FD4}" type="datetime1">
              <a:rPr lang="en-US" smtClean="0"/>
              <a:t>12/6/2023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40245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54A5C6-1A67-402B-9D43-A5D8CAE25FA9}" type="slidenum">
              <a:rPr lang="en-US" smtClean="0"/>
              <a:t>‹#›</a:t>
            </a:fld>
            <a:endParaRPr lang="en-US"/>
          </a:p>
        </p:txBody>
      </p:sp>
      <p:pic>
        <p:nvPicPr>
          <p:cNvPr id="8" name="Picture 2"/>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0" y="152400"/>
            <a:ext cx="132504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21839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5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74688"/>
            <a:ext cx="10515600" cy="101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C9BDB-6841-4FEE-86A7-98ABA2BD3FBE}" type="datetimeFigureOut">
              <a:rPr lang="en-US" smtClean="0"/>
              <a:t>12/6/2023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54A5C6-1A67-402B-9D43-A5D8CAE25FA9}" type="slidenum">
              <a:rPr lang="en-US" smtClean="0"/>
              <a:t>‹#›</a:t>
            </a:fld>
            <a:endParaRPr lang="en-US"/>
          </a:p>
        </p:txBody>
      </p:sp>
      <p:pic>
        <p:nvPicPr>
          <p:cNvPr id="8" name="Picture 2"/>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0" y="152400"/>
            <a:ext cx="132504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599921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926206E-5180-8C6F-189D-5B2A34601A9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DB2A860-6758-4F42-8237-EC37B13CD05B}" type="slidenum">
              <a:rPr lang="en-US" altLang="en-US"/>
              <a:pPr>
                <a:defRPr/>
              </a:pPr>
              <a:t>‹#›</a:t>
            </a:fld>
            <a:endParaRPr lang="en-US" altLang="en-US"/>
          </a:p>
        </p:txBody>
      </p:sp>
      <p:pic>
        <p:nvPicPr>
          <p:cNvPr id="1027" name="Picture 2" descr="header">
            <a:hlinkClick r:id="rId19"/>
            <a:extLst>
              <a:ext uri="{FF2B5EF4-FFF2-40B4-BE49-F238E27FC236}">
                <a16:creationId xmlns:a16="http://schemas.microsoft.com/office/drawing/2014/main" id="{C1A2BEEE-AB6F-605F-C7B7-BCB885375B5A}"/>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7374467" y="6384925"/>
            <a:ext cx="481753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Line 4">
            <a:extLst>
              <a:ext uri="{FF2B5EF4-FFF2-40B4-BE49-F238E27FC236}">
                <a16:creationId xmlns:a16="http://schemas.microsoft.com/office/drawing/2014/main" id="{FB6CFBA2-450B-1FC8-F4AD-F9A9029A0166}"/>
              </a:ext>
            </a:extLst>
          </p:cNvPr>
          <p:cNvSpPr>
            <a:spLocks noChangeShapeType="1"/>
          </p:cNvSpPr>
          <p:nvPr/>
        </p:nvSpPr>
        <p:spPr bwMode="auto">
          <a:xfrm flipV="1">
            <a:off x="0" y="688975"/>
            <a:ext cx="12192000" cy="63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Rectangle 12">
            <a:extLst>
              <a:ext uri="{FF2B5EF4-FFF2-40B4-BE49-F238E27FC236}">
                <a16:creationId xmlns:a16="http://schemas.microsoft.com/office/drawing/2014/main" id="{EDF76529-BC67-3812-DF71-FEE42EC6DA74}"/>
              </a:ext>
            </a:extLst>
          </p:cNvPr>
          <p:cNvSpPr/>
          <p:nvPr userDrawn="1"/>
        </p:nvSpPr>
        <p:spPr>
          <a:xfrm>
            <a:off x="7315200" y="6324600"/>
            <a:ext cx="487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30" name="Line 5">
            <a:extLst>
              <a:ext uri="{FF2B5EF4-FFF2-40B4-BE49-F238E27FC236}">
                <a16:creationId xmlns:a16="http://schemas.microsoft.com/office/drawing/2014/main" id="{0FFCCF40-C106-29C4-9B5E-CE0F9E1361D1}"/>
              </a:ext>
            </a:extLst>
          </p:cNvPr>
          <p:cNvSpPr>
            <a:spLocks noChangeShapeType="1"/>
          </p:cNvSpPr>
          <p:nvPr/>
        </p:nvSpPr>
        <p:spPr bwMode="auto">
          <a:xfrm flipV="1">
            <a:off x="0" y="6384925"/>
            <a:ext cx="12192000" cy="26988"/>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31" name="Picture 7">
            <a:extLst>
              <a:ext uri="{FF2B5EF4-FFF2-40B4-BE49-F238E27FC236}">
                <a16:creationId xmlns:a16="http://schemas.microsoft.com/office/drawing/2014/main" id="{ADE33A7D-64C6-16E1-80F2-13464ACF0D90}"/>
              </a:ext>
            </a:extLst>
          </p:cNvPr>
          <p:cNvPicPr>
            <a:picLocks noChangeAspect="1" noChangeArrowheads="1"/>
          </p:cNvPicPr>
          <p:nvPr userDrawn="1"/>
        </p:nvPicPr>
        <p:blipFill>
          <a:blip r:embed="rId21">
            <a:extLst>
              <a:ext uri="{28A0092B-C50C-407E-A947-70E740481C1C}">
                <a14:useLocalDpi xmlns:a14="http://schemas.microsoft.com/office/drawing/2010/main"/>
              </a:ext>
            </a:extLst>
          </a:blip>
          <a:srcRect/>
          <a:stretch>
            <a:fillRect/>
          </a:stretch>
        </p:blipFill>
        <p:spPr bwMode="auto">
          <a:xfrm>
            <a:off x="8771467" y="6265863"/>
            <a:ext cx="3439584"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51528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7098083" y="6595404"/>
            <a:ext cx="50939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 2023 The Water Research Foundation. ALL RIGHTS RESERVED.      </a:t>
            </a:r>
            <a:fld id="{1D875EBC-9AA4-9641-9C35-C2AFB0279571}"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5" name="Group 4">
            <a:extLst>
              <a:ext uri="{FF2B5EF4-FFF2-40B4-BE49-F238E27FC236}">
                <a16:creationId xmlns:a16="http://schemas.microsoft.com/office/drawing/2014/main" id="{5A34688F-428F-B347-9374-E45FCEE43360}"/>
              </a:ext>
            </a:extLst>
          </p:cNvPr>
          <p:cNvGrpSpPr/>
          <p:nvPr userDrawn="1"/>
        </p:nvGrpSpPr>
        <p:grpSpPr>
          <a:xfrm>
            <a:off x="0" y="6554459"/>
            <a:ext cx="12188952" cy="102729"/>
            <a:chOff x="0" y="6554459"/>
            <a:chExt cx="12188952" cy="102729"/>
          </a:xfrm>
        </p:grpSpPr>
        <p:cxnSp>
          <p:nvCxnSpPr>
            <p:cNvPr id="9" name="Straight Connector 8">
              <a:extLst>
                <a:ext uri="{FF2B5EF4-FFF2-40B4-BE49-F238E27FC236}">
                  <a16:creationId xmlns:a16="http://schemas.microsoft.com/office/drawing/2014/main" id="{D65DAD60-7D53-FB48-AC83-7CE0B42BC7FD}"/>
                </a:ext>
              </a:extLst>
            </p:cNvPr>
            <p:cNvCxnSpPr>
              <a:cxnSpLocks/>
            </p:cNvCxnSpPr>
            <p:nvPr userDrawn="1"/>
          </p:nvCxnSpPr>
          <p:spPr>
            <a:xfrm>
              <a:off x="0" y="6604929"/>
              <a:ext cx="1218895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E41A8A7-C38B-7B45-A15A-5497BE11EC53}"/>
                </a:ext>
              </a:extLst>
            </p:cNvPr>
            <p:cNvSpPr/>
            <p:nvPr userDrawn="1"/>
          </p:nvSpPr>
          <p:spPr>
            <a:xfrm>
              <a:off x="228600" y="6556248"/>
              <a:ext cx="100940" cy="1009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Oval 10">
              <a:extLst>
                <a:ext uri="{FF2B5EF4-FFF2-40B4-BE49-F238E27FC236}">
                  <a16:creationId xmlns:a16="http://schemas.microsoft.com/office/drawing/2014/main" id="{F8C4C917-1733-3D49-AFD2-9FE90D1031AC}"/>
                </a:ext>
              </a:extLst>
            </p:cNvPr>
            <p:cNvSpPr/>
            <p:nvPr userDrawn="1"/>
          </p:nvSpPr>
          <p:spPr>
            <a:xfrm>
              <a:off x="383515" y="6556248"/>
              <a:ext cx="100940" cy="1009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Oval 11">
              <a:extLst>
                <a:ext uri="{FF2B5EF4-FFF2-40B4-BE49-F238E27FC236}">
                  <a16:creationId xmlns:a16="http://schemas.microsoft.com/office/drawing/2014/main" id="{860E245F-A9CA-AC49-A87A-55BD3926D980}"/>
                </a:ext>
              </a:extLst>
            </p:cNvPr>
            <p:cNvSpPr/>
            <p:nvPr userDrawn="1"/>
          </p:nvSpPr>
          <p:spPr>
            <a:xfrm>
              <a:off x="544450" y="6556248"/>
              <a:ext cx="100940" cy="1009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Oval 12">
              <a:extLst>
                <a:ext uri="{FF2B5EF4-FFF2-40B4-BE49-F238E27FC236}">
                  <a16:creationId xmlns:a16="http://schemas.microsoft.com/office/drawing/2014/main" id="{749BAB84-39D3-EC4D-8887-84D0905BC628}"/>
                </a:ext>
              </a:extLst>
            </p:cNvPr>
            <p:cNvSpPr/>
            <p:nvPr userDrawn="1"/>
          </p:nvSpPr>
          <p:spPr>
            <a:xfrm>
              <a:off x="705385" y="6554459"/>
              <a:ext cx="100940" cy="1009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Oval 13">
              <a:extLst>
                <a:ext uri="{FF2B5EF4-FFF2-40B4-BE49-F238E27FC236}">
                  <a16:creationId xmlns:a16="http://schemas.microsoft.com/office/drawing/2014/main" id="{CC2A6841-7430-FE4C-A187-806B933F147A}"/>
                </a:ext>
              </a:extLst>
            </p:cNvPr>
            <p:cNvSpPr/>
            <p:nvPr userDrawn="1"/>
          </p:nvSpPr>
          <p:spPr>
            <a:xfrm>
              <a:off x="860300" y="6554459"/>
              <a:ext cx="100940" cy="100940"/>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Tree>
    <p:extLst>
      <p:ext uri="{BB962C8B-B14F-4D97-AF65-F5344CB8AC3E}">
        <p14:creationId xmlns:p14="http://schemas.microsoft.com/office/powerpoint/2010/main" val="155419663"/>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10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3"/>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SzPct val="80000"/>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Font typeface=".Lucida Grande UI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36EB8F-80E6-C14D-01A4-F6E2195A2C9E}"/>
              </a:ext>
            </a:extLst>
          </p:cNvPr>
          <p:cNvSpPr/>
          <p:nvPr userDrawn="1"/>
        </p:nvSpPr>
        <p:spPr>
          <a:xfrm>
            <a:off x="-3048" y="0"/>
            <a:ext cx="12195048" cy="13976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180914"/>
            <a:ext cx="10515600" cy="103583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7098083" y="6595404"/>
            <a:ext cx="50939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 2023 The Water Research Foundation. ALL RIGHTS RESERVED.      </a:t>
            </a:r>
            <a:fld id="{1D875EBC-9AA4-9641-9C35-C2AFB0279571}"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5" name="Group 4">
            <a:extLst>
              <a:ext uri="{FF2B5EF4-FFF2-40B4-BE49-F238E27FC236}">
                <a16:creationId xmlns:a16="http://schemas.microsoft.com/office/drawing/2014/main" id="{5A34688F-428F-B347-9374-E45FCEE43360}"/>
              </a:ext>
            </a:extLst>
          </p:cNvPr>
          <p:cNvGrpSpPr/>
          <p:nvPr userDrawn="1"/>
        </p:nvGrpSpPr>
        <p:grpSpPr>
          <a:xfrm>
            <a:off x="0" y="6554459"/>
            <a:ext cx="12188952" cy="102729"/>
            <a:chOff x="0" y="6554459"/>
            <a:chExt cx="12188952" cy="102729"/>
          </a:xfrm>
        </p:grpSpPr>
        <p:cxnSp>
          <p:nvCxnSpPr>
            <p:cNvPr id="9" name="Straight Connector 8">
              <a:extLst>
                <a:ext uri="{FF2B5EF4-FFF2-40B4-BE49-F238E27FC236}">
                  <a16:creationId xmlns:a16="http://schemas.microsoft.com/office/drawing/2014/main" id="{D65DAD60-7D53-FB48-AC83-7CE0B42BC7FD}"/>
                </a:ext>
              </a:extLst>
            </p:cNvPr>
            <p:cNvCxnSpPr>
              <a:cxnSpLocks/>
            </p:cNvCxnSpPr>
            <p:nvPr userDrawn="1"/>
          </p:nvCxnSpPr>
          <p:spPr>
            <a:xfrm>
              <a:off x="0" y="6604929"/>
              <a:ext cx="1218895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E41A8A7-C38B-7B45-A15A-5497BE11EC53}"/>
                </a:ext>
              </a:extLst>
            </p:cNvPr>
            <p:cNvSpPr/>
            <p:nvPr userDrawn="1"/>
          </p:nvSpPr>
          <p:spPr>
            <a:xfrm>
              <a:off x="228600" y="6556248"/>
              <a:ext cx="100940" cy="1009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Oval 10">
              <a:extLst>
                <a:ext uri="{FF2B5EF4-FFF2-40B4-BE49-F238E27FC236}">
                  <a16:creationId xmlns:a16="http://schemas.microsoft.com/office/drawing/2014/main" id="{F8C4C917-1733-3D49-AFD2-9FE90D1031AC}"/>
                </a:ext>
              </a:extLst>
            </p:cNvPr>
            <p:cNvSpPr/>
            <p:nvPr userDrawn="1"/>
          </p:nvSpPr>
          <p:spPr>
            <a:xfrm>
              <a:off x="383515" y="6556248"/>
              <a:ext cx="100940" cy="1009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Oval 11">
              <a:extLst>
                <a:ext uri="{FF2B5EF4-FFF2-40B4-BE49-F238E27FC236}">
                  <a16:creationId xmlns:a16="http://schemas.microsoft.com/office/drawing/2014/main" id="{860E245F-A9CA-AC49-A87A-55BD3926D980}"/>
                </a:ext>
              </a:extLst>
            </p:cNvPr>
            <p:cNvSpPr/>
            <p:nvPr userDrawn="1"/>
          </p:nvSpPr>
          <p:spPr>
            <a:xfrm>
              <a:off x="544450" y="6556248"/>
              <a:ext cx="100940" cy="1009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Oval 12">
              <a:extLst>
                <a:ext uri="{FF2B5EF4-FFF2-40B4-BE49-F238E27FC236}">
                  <a16:creationId xmlns:a16="http://schemas.microsoft.com/office/drawing/2014/main" id="{749BAB84-39D3-EC4D-8887-84D0905BC628}"/>
                </a:ext>
              </a:extLst>
            </p:cNvPr>
            <p:cNvSpPr/>
            <p:nvPr userDrawn="1"/>
          </p:nvSpPr>
          <p:spPr>
            <a:xfrm>
              <a:off x="705385" y="6554459"/>
              <a:ext cx="100940" cy="1009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Oval 13">
              <a:extLst>
                <a:ext uri="{FF2B5EF4-FFF2-40B4-BE49-F238E27FC236}">
                  <a16:creationId xmlns:a16="http://schemas.microsoft.com/office/drawing/2014/main" id="{CC2A6841-7430-FE4C-A187-806B933F147A}"/>
                </a:ext>
              </a:extLst>
            </p:cNvPr>
            <p:cNvSpPr/>
            <p:nvPr userDrawn="1"/>
          </p:nvSpPr>
          <p:spPr>
            <a:xfrm>
              <a:off x="860300" y="6554459"/>
              <a:ext cx="100940" cy="100940"/>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Tree>
    <p:extLst>
      <p:ext uri="{BB962C8B-B14F-4D97-AF65-F5344CB8AC3E}">
        <p14:creationId xmlns:p14="http://schemas.microsoft.com/office/powerpoint/2010/main" val="15051517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3"/>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SzPct val="80000"/>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Font typeface=".Lucida Grande UI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7098083" y="6595404"/>
            <a:ext cx="50939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 2023 The Water Research Foundation. ALL RIGHTS RESERVED.      </a:t>
            </a:r>
            <a:fld id="{1D875EBC-9AA4-9641-9C35-C2AFB0279571}"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5" name="Group 4">
            <a:extLst>
              <a:ext uri="{FF2B5EF4-FFF2-40B4-BE49-F238E27FC236}">
                <a16:creationId xmlns:a16="http://schemas.microsoft.com/office/drawing/2014/main" id="{5A34688F-428F-B347-9374-E45FCEE43360}"/>
              </a:ext>
            </a:extLst>
          </p:cNvPr>
          <p:cNvGrpSpPr/>
          <p:nvPr userDrawn="1"/>
        </p:nvGrpSpPr>
        <p:grpSpPr>
          <a:xfrm>
            <a:off x="0" y="6554459"/>
            <a:ext cx="12188952" cy="102729"/>
            <a:chOff x="0" y="6554459"/>
            <a:chExt cx="12188952" cy="102729"/>
          </a:xfrm>
        </p:grpSpPr>
        <p:cxnSp>
          <p:nvCxnSpPr>
            <p:cNvPr id="9" name="Straight Connector 8">
              <a:extLst>
                <a:ext uri="{FF2B5EF4-FFF2-40B4-BE49-F238E27FC236}">
                  <a16:creationId xmlns:a16="http://schemas.microsoft.com/office/drawing/2014/main" id="{D65DAD60-7D53-FB48-AC83-7CE0B42BC7FD}"/>
                </a:ext>
              </a:extLst>
            </p:cNvPr>
            <p:cNvCxnSpPr>
              <a:cxnSpLocks/>
            </p:cNvCxnSpPr>
            <p:nvPr userDrawn="1"/>
          </p:nvCxnSpPr>
          <p:spPr>
            <a:xfrm>
              <a:off x="0" y="6604929"/>
              <a:ext cx="1218895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E41A8A7-C38B-7B45-A15A-5497BE11EC53}"/>
                </a:ext>
              </a:extLst>
            </p:cNvPr>
            <p:cNvSpPr/>
            <p:nvPr userDrawn="1"/>
          </p:nvSpPr>
          <p:spPr>
            <a:xfrm>
              <a:off x="228600" y="6556248"/>
              <a:ext cx="100940" cy="1009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1" name="Oval 10">
              <a:extLst>
                <a:ext uri="{FF2B5EF4-FFF2-40B4-BE49-F238E27FC236}">
                  <a16:creationId xmlns:a16="http://schemas.microsoft.com/office/drawing/2014/main" id="{F8C4C917-1733-3D49-AFD2-9FE90D1031AC}"/>
                </a:ext>
              </a:extLst>
            </p:cNvPr>
            <p:cNvSpPr/>
            <p:nvPr userDrawn="1"/>
          </p:nvSpPr>
          <p:spPr>
            <a:xfrm>
              <a:off x="383515" y="6556248"/>
              <a:ext cx="100940" cy="1009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2" name="Oval 11">
              <a:extLst>
                <a:ext uri="{FF2B5EF4-FFF2-40B4-BE49-F238E27FC236}">
                  <a16:creationId xmlns:a16="http://schemas.microsoft.com/office/drawing/2014/main" id="{860E245F-A9CA-AC49-A87A-55BD3926D980}"/>
                </a:ext>
              </a:extLst>
            </p:cNvPr>
            <p:cNvSpPr/>
            <p:nvPr userDrawn="1"/>
          </p:nvSpPr>
          <p:spPr>
            <a:xfrm>
              <a:off x="544450" y="6556248"/>
              <a:ext cx="100940" cy="1009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3" name="Oval 12">
              <a:extLst>
                <a:ext uri="{FF2B5EF4-FFF2-40B4-BE49-F238E27FC236}">
                  <a16:creationId xmlns:a16="http://schemas.microsoft.com/office/drawing/2014/main" id="{749BAB84-39D3-EC4D-8887-84D0905BC628}"/>
                </a:ext>
              </a:extLst>
            </p:cNvPr>
            <p:cNvSpPr/>
            <p:nvPr userDrawn="1"/>
          </p:nvSpPr>
          <p:spPr>
            <a:xfrm>
              <a:off x="705385" y="6554459"/>
              <a:ext cx="100940" cy="1009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4" name="Oval 13">
              <a:extLst>
                <a:ext uri="{FF2B5EF4-FFF2-40B4-BE49-F238E27FC236}">
                  <a16:creationId xmlns:a16="http://schemas.microsoft.com/office/drawing/2014/main" id="{CC2A6841-7430-FE4C-A187-806B933F147A}"/>
                </a:ext>
              </a:extLst>
            </p:cNvPr>
            <p:cNvSpPr/>
            <p:nvPr userDrawn="1"/>
          </p:nvSpPr>
          <p:spPr>
            <a:xfrm>
              <a:off x="860300" y="6554459"/>
              <a:ext cx="100940" cy="100940"/>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Tree>
    <p:extLst>
      <p:ext uri="{BB962C8B-B14F-4D97-AF65-F5344CB8AC3E}">
        <p14:creationId xmlns:p14="http://schemas.microsoft.com/office/powerpoint/2010/main" val="513969645"/>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10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3"/>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SzPct val="80000"/>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Font typeface=".Lucida Grande UI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80914"/>
            <a:ext cx="10515600" cy="103583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768041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txStyles>
    <p:titleStyle>
      <a:lvl1pPr algn="l" defTabSz="905911" rtl="0" eaLnBrk="1" latinLnBrk="0" hangingPunct="1">
        <a:lnSpc>
          <a:spcPct val="100000"/>
        </a:lnSpc>
        <a:spcBef>
          <a:spcPct val="0"/>
        </a:spcBef>
        <a:buNone/>
        <a:defRPr sz="4360" b="1" kern="1200">
          <a:solidFill>
            <a:schemeClr val="bg1"/>
          </a:solidFill>
          <a:latin typeface="+mj-lt"/>
          <a:ea typeface="+mj-ea"/>
          <a:cs typeface="+mj-cs"/>
        </a:defRPr>
      </a:lvl1pPr>
    </p:titleStyle>
    <p:bodyStyle>
      <a:lvl1pPr marL="226478" indent="-226478" algn="l" defTabSz="905911" rtl="0" eaLnBrk="1" latinLnBrk="0" hangingPunct="1">
        <a:lnSpc>
          <a:spcPct val="100000"/>
        </a:lnSpc>
        <a:spcBef>
          <a:spcPts val="991"/>
        </a:spcBef>
        <a:buClr>
          <a:schemeClr val="accent1"/>
        </a:buClr>
        <a:buFont typeface="Arial" panose="020B0604020202020204" pitchFamily="34" charset="0"/>
        <a:buChar char="•"/>
        <a:defRPr sz="2774" kern="1200">
          <a:solidFill>
            <a:schemeClr val="tx1"/>
          </a:solidFill>
          <a:latin typeface="+mn-lt"/>
          <a:ea typeface="+mn-ea"/>
          <a:cs typeface="+mn-cs"/>
        </a:defRPr>
      </a:lvl1pPr>
      <a:lvl2pPr marL="679434" indent="-226478" algn="l" defTabSz="905911" rtl="0" eaLnBrk="1" latinLnBrk="0" hangingPunct="1">
        <a:lnSpc>
          <a:spcPct val="100000"/>
        </a:lnSpc>
        <a:spcBef>
          <a:spcPts val="496"/>
        </a:spcBef>
        <a:buClr>
          <a:schemeClr val="accent2"/>
        </a:buClr>
        <a:buFont typeface="System Font Regular"/>
        <a:buChar char="–"/>
        <a:defRPr sz="2376" kern="1200">
          <a:solidFill>
            <a:schemeClr val="tx1"/>
          </a:solidFill>
          <a:latin typeface="+mn-lt"/>
          <a:ea typeface="+mn-ea"/>
          <a:cs typeface="+mn-cs"/>
        </a:defRPr>
      </a:lvl2pPr>
      <a:lvl3pPr marL="1132389" indent="-226478" algn="l" defTabSz="905911" rtl="0" eaLnBrk="1" latinLnBrk="0" hangingPunct="1">
        <a:lnSpc>
          <a:spcPct val="100000"/>
        </a:lnSpc>
        <a:spcBef>
          <a:spcPts val="496"/>
        </a:spcBef>
        <a:buClr>
          <a:schemeClr val="accent3"/>
        </a:buClr>
        <a:buFont typeface="Wingdings" pitchFamily="2" charset="2"/>
        <a:buChar char="§"/>
        <a:defRPr sz="1981" kern="1200">
          <a:solidFill>
            <a:schemeClr val="tx1"/>
          </a:solidFill>
          <a:latin typeface="+mn-lt"/>
          <a:ea typeface="+mn-ea"/>
          <a:cs typeface="+mn-cs"/>
        </a:defRPr>
      </a:lvl3pPr>
      <a:lvl4pPr marL="1585345" indent="-226478" algn="l" defTabSz="905911" rtl="0" eaLnBrk="1" latinLnBrk="0" hangingPunct="1">
        <a:lnSpc>
          <a:spcPct val="100000"/>
        </a:lnSpc>
        <a:spcBef>
          <a:spcPts val="496"/>
        </a:spcBef>
        <a:buClr>
          <a:schemeClr val="accent4"/>
        </a:buClr>
        <a:buSzPct val="80000"/>
        <a:buFont typeface="System Font Regular"/>
        <a:buChar char="○"/>
        <a:defRPr sz="1784" kern="1200">
          <a:solidFill>
            <a:schemeClr val="tx1"/>
          </a:solidFill>
          <a:latin typeface="+mn-lt"/>
          <a:ea typeface="+mn-ea"/>
          <a:cs typeface="+mn-cs"/>
        </a:defRPr>
      </a:lvl4pPr>
      <a:lvl5pPr marL="2038301" indent="-226478" algn="l" defTabSz="905911" rtl="0" eaLnBrk="1" latinLnBrk="0" hangingPunct="1">
        <a:lnSpc>
          <a:spcPct val="100000"/>
        </a:lnSpc>
        <a:spcBef>
          <a:spcPts val="496"/>
        </a:spcBef>
        <a:buClr>
          <a:schemeClr val="accent5"/>
        </a:buClr>
        <a:buFont typeface=".Lucida Grande UI Regular"/>
        <a:buChar char="▫"/>
        <a:defRPr sz="1784" kern="1200">
          <a:solidFill>
            <a:schemeClr val="tx1"/>
          </a:solidFill>
          <a:latin typeface="+mn-lt"/>
          <a:ea typeface="+mn-ea"/>
          <a:cs typeface="+mn-cs"/>
        </a:defRPr>
      </a:lvl5pPr>
      <a:lvl6pPr marL="2491255" indent="-226478" algn="l" defTabSz="905911" rtl="0" eaLnBrk="1" latinLnBrk="0" hangingPunct="1">
        <a:lnSpc>
          <a:spcPct val="90000"/>
        </a:lnSpc>
        <a:spcBef>
          <a:spcPts val="496"/>
        </a:spcBef>
        <a:buFont typeface="Arial" panose="020B0604020202020204" pitchFamily="34" charset="0"/>
        <a:buChar char="•"/>
        <a:defRPr sz="1784" kern="1200">
          <a:solidFill>
            <a:schemeClr val="tx1"/>
          </a:solidFill>
          <a:latin typeface="+mn-lt"/>
          <a:ea typeface="+mn-ea"/>
          <a:cs typeface="+mn-cs"/>
        </a:defRPr>
      </a:lvl6pPr>
      <a:lvl7pPr marL="2944212" indent="-226478" algn="l" defTabSz="905911" rtl="0" eaLnBrk="1" latinLnBrk="0" hangingPunct="1">
        <a:lnSpc>
          <a:spcPct val="90000"/>
        </a:lnSpc>
        <a:spcBef>
          <a:spcPts val="496"/>
        </a:spcBef>
        <a:buFont typeface="Arial" panose="020B0604020202020204" pitchFamily="34" charset="0"/>
        <a:buChar char="•"/>
        <a:defRPr sz="1784" kern="1200">
          <a:solidFill>
            <a:schemeClr val="tx1"/>
          </a:solidFill>
          <a:latin typeface="+mn-lt"/>
          <a:ea typeface="+mn-ea"/>
          <a:cs typeface="+mn-cs"/>
        </a:defRPr>
      </a:lvl7pPr>
      <a:lvl8pPr marL="3397167" indent="-226478" algn="l" defTabSz="905911" rtl="0" eaLnBrk="1" latinLnBrk="0" hangingPunct="1">
        <a:lnSpc>
          <a:spcPct val="90000"/>
        </a:lnSpc>
        <a:spcBef>
          <a:spcPts val="496"/>
        </a:spcBef>
        <a:buFont typeface="Arial" panose="020B0604020202020204" pitchFamily="34" charset="0"/>
        <a:buChar char="•"/>
        <a:defRPr sz="1784" kern="1200">
          <a:solidFill>
            <a:schemeClr val="tx1"/>
          </a:solidFill>
          <a:latin typeface="+mn-lt"/>
          <a:ea typeface="+mn-ea"/>
          <a:cs typeface="+mn-cs"/>
        </a:defRPr>
      </a:lvl8pPr>
      <a:lvl9pPr marL="3850124" indent="-226478" algn="l" defTabSz="905911" rtl="0" eaLnBrk="1" latinLnBrk="0" hangingPunct="1">
        <a:lnSpc>
          <a:spcPct val="90000"/>
        </a:lnSpc>
        <a:spcBef>
          <a:spcPts val="496"/>
        </a:spcBef>
        <a:buFont typeface="Arial" panose="020B0604020202020204" pitchFamily="34" charset="0"/>
        <a:buChar char="•"/>
        <a:defRPr sz="1784" kern="1200">
          <a:solidFill>
            <a:schemeClr val="tx1"/>
          </a:solidFill>
          <a:latin typeface="+mn-lt"/>
          <a:ea typeface="+mn-ea"/>
          <a:cs typeface="+mn-cs"/>
        </a:defRPr>
      </a:lvl9pPr>
    </p:bodyStyle>
    <p:otherStyle>
      <a:defPPr>
        <a:defRPr lang="en-US"/>
      </a:defPPr>
      <a:lvl1pPr marL="0" algn="l" defTabSz="905911" rtl="0" eaLnBrk="1" latinLnBrk="0" hangingPunct="1">
        <a:defRPr sz="1784" kern="1200">
          <a:solidFill>
            <a:schemeClr val="tx1"/>
          </a:solidFill>
          <a:latin typeface="+mn-lt"/>
          <a:ea typeface="+mn-ea"/>
          <a:cs typeface="+mn-cs"/>
        </a:defRPr>
      </a:lvl1pPr>
      <a:lvl2pPr marL="452955" algn="l" defTabSz="905911" rtl="0" eaLnBrk="1" latinLnBrk="0" hangingPunct="1">
        <a:defRPr sz="1784" kern="1200">
          <a:solidFill>
            <a:schemeClr val="tx1"/>
          </a:solidFill>
          <a:latin typeface="+mn-lt"/>
          <a:ea typeface="+mn-ea"/>
          <a:cs typeface="+mn-cs"/>
        </a:defRPr>
      </a:lvl2pPr>
      <a:lvl3pPr marL="905911" algn="l" defTabSz="905911" rtl="0" eaLnBrk="1" latinLnBrk="0" hangingPunct="1">
        <a:defRPr sz="1784" kern="1200">
          <a:solidFill>
            <a:schemeClr val="tx1"/>
          </a:solidFill>
          <a:latin typeface="+mn-lt"/>
          <a:ea typeface="+mn-ea"/>
          <a:cs typeface="+mn-cs"/>
        </a:defRPr>
      </a:lvl3pPr>
      <a:lvl4pPr marL="1358866" algn="l" defTabSz="905911" rtl="0" eaLnBrk="1" latinLnBrk="0" hangingPunct="1">
        <a:defRPr sz="1784" kern="1200">
          <a:solidFill>
            <a:schemeClr val="tx1"/>
          </a:solidFill>
          <a:latin typeface="+mn-lt"/>
          <a:ea typeface="+mn-ea"/>
          <a:cs typeface="+mn-cs"/>
        </a:defRPr>
      </a:lvl4pPr>
      <a:lvl5pPr marL="1811823" algn="l" defTabSz="905911" rtl="0" eaLnBrk="1" latinLnBrk="0" hangingPunct="1">
        <a:defRPr sz="1784" kern="1200">
          <a:solidFill>
            <a:schemeClr val="tx1"/>
          </a:solidFill>
          <a:latin typeface="+mn-lt"/>
          <a:ea typeface="+mn-ea"/>
          <a:cs typeface="+mn-cs"/>
        </a:defRPr>
      </a:lvl5pPr>
      <a:lvl6pPr marL="2264778" algn="l" defTabSz="905911" rtl="0" eaLnBrk="1" latinLnBrk="0" hangingPunct="1">
        <a:defRPr sz="1784" kern="1200">
          <a:solidFill>
            <a:schemeClr val="tx1"/>
          </a:solidFill>
          <a:latin typeface="+mn-lt"/>
          <a:ea typeface="+mn-ea"/>
          <a:cs typeface="+mn-cs"/>
        </a:defRPr>
      </a:lvl6pPr>
      <a:lvl7pPr marL="2717734" algn="l" defTabSz="905911" rtl="0" eaLnBrk="1" latinLnBrk="0" hangingPunct="1">
        <a:defRPr sz="1784" kern="1200">
          <a:solidFill>
            <a:schemeClr val="tx1"/>
          </a:solidFill>
          <a:latin typeface="+mn-lt"/>
          <a:ea typeface="+mn-ea"/>
          <a:cs typeface="+mn-cs"/>
        </a:defRPr>
      </a:lvl7pPr>
      <a:lvl8pPr marL="3170689" algn="l" defTabSz="905911" rtl="0" eaLnBrk="1" latinLnBrk="0" hangingPunct="1">
        <a:defRPr sz="1784" kern="1200">
          <a:solidFill>
            <a:schemeClr val="tx1"/>
          </a:solidFill>
          <a:latin typeface="+mn-lt"/>
          <a:ea typeface="+mn-ea"/>
          <a:cs typeface="+mn-cs"/>
        </a:defRPr>
      </a:lvl8pPr>
      <a:lvl9pPr marL="3623645" algn="l" defTabSz="905911" rtl="0" eaLnBrk="1" latinLnBrk="0" hangingPunct="1">
        <a:defRPr sz="1784"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AD31F95-278C-407E-A213-0E8B2D42DB92}" type="datetimeFigureOut">
              <a:rPr lang="en-US" smtClean="0"/>
              <a:t>12/6/2023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E5251405-A7ED-4BF3-8ADC-6E89985C853A}" type="slidenum">
              <a:rPr lang="en-US" smtClean="0"/>
              <a:t>‹#›</a:t>
            </a:fld>
            <a:endParaRPr lang="en-US"/>
          </a:p>
        </p:txBody>
      </p:sp>
    </p:spTree>
    <p:extLst>
      <p:ext uri="{BB962C8B-B14F-4D97-AF65-F5344CB8AC3E}">
        <p14:creationId xmlns:p14="http://schemas.microsoft.com/office/powerpoint/2010/main" val="172158231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epa.gov/small-and-rural-wastewater-systems" TargetMode="Externa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gif"/><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3.png"/><Relationship Id="rId1" Type="http://schemas.openxmlformats.org/officeDocument/2006/relationships/slideLayout" Target="../slideLayouts/slideLayout23.xml"/><Relationship Id="rId5" Type="http://schemas.openxmlformats.org/officeDocument/2006/relationships/image" Target="../media/image54.jpe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5.png"/><Relationship Id="rId7" Type="http://schemas.openxmlformats.org/officeDocument/2006/relationships/image" Target="../media/image55.jpeg"/><Relationship Id="rId2" Type="http://schemas.openxmlformats.org/officeDocument/2006/relationships/image" Target="../media/image53.png"/><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0.gif"/><Relationship Id="rId10" Type="http://schemas.openxmlformats.org/officeDocument/2006/relationships/image" Target="../media/image58.png"/><Relationship Id="rId4" Type="http://schemas.openxmlformats.org/officeDocument/2006/relationships/hyperlink" Target="http://www.google.com/url?sa=i&amp;rct=j&amp;q=&amp;esrc=s&amp;frm=1&amp;source=images&amp;cd=&amp;cad=rja&amp;docid=HWCnuS45nYMIYM&amp;tbnid=xzEo8wht1Uoz5M:&amp;ved=0CAUQjRw&amp;url=http://pubs.usgs.gov/sir/2004/5296/&amp;ei=CuxBUYLjCIrn0QHhvoD4Bg&amp;bvm=bv.43287494,d.dmg&amp;psig=AFQjCNEAdTMbjLzP3cCuoO0ZRiEDxjnPMA&amp;ust=1363361120890020" TargetMode="External"/><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1.xml"/><Relationship Id="rId5" Type="http://schemas.openxmlformats.org/officeDocument/2006/relationships/hyperlink" Target="https://www.waterrf.org/research/projects/successful-implementation-decentralized-reuse-and-treatment-systems" TargetMode="External"/><Relationship Id="rId4" Type="http://schemas.openxmlformats.org/officeDocument/2006/relationships/hyperlink" Target="https://www.waterrf.org/research/projects/assessing-microbial-risks-and-impacts-stormwater-capture-and-use-establish"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waterrf.org/research/projects/risk-based-framework-development-public-health-guidance-decentralized-non-potable" TargetMode="External"/><Relationship Id="rId2" Type="http://schemas.openxmlformats.org/officeDocument/2006/relationships/hyperlink" Target="https://www.waterrf.org/research/projects/integrating-sewage-thermal-energy-use-steu-and-other-emerging-water-energy-waste" TargetMode="External"/><Relationship Id="rId1" Type="http://schemas.openxmlformats.org/officeDocument/2006/relationships/slideLayout" Target="../slideLayouts/slideLayout5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3" Type="http://schemas.openxmlformats.org/officeDocument/2006/relationships/hyperlink" Target="https://www.waterrf.org/sites/default/files/file/2023-04/WRF-Climate-Change-Project-List.pdf" TargetMode="External"/><Relationship Id="rId2" Type="http://schemas.openxmlformats.org/officeDocument/2006/relationships/hyperlink" Target="https://www.waterrf.org/research/topics/climate-change" TargetMode="External"/><Relationship Id="rId1" Type="http://schemas.openxmlformats.org/officeDocument/2006/relationships/slideLayout" Target="../slideLayouts/slideLayout54.xml"/><Relationship Id="rId4" Type="http://schemas.openxmlformats.org/officeDocument/2006/relationships/image" Target="../media/image79.jpe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57.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hyperlink" Target="mailto:jmoeller@waterrf.org" TargetMode="External"/><Relationship Id="rId2" Type="http://schemas.openxmlformats.org/officeDocument/2006/relationships/hyperlink" Target="mailto:hzhang@waterrf.org" TargetMode="External"/><Relationship Id="rId1" Type="http://schemas.openxmlformats.org/officeDocument/2006/relationships/slideLayout" Target="../slideLayouts/slideLayout50.xml"/><Relationship Id="rId4" Type="http://schemas.openxmlformats.org/officeDocument/2006/relationships/hyperlink" Target="mailto:mhacker@waterrf.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3.xml"/><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3.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white sign with white text&#10;&#10;Description automatically generated">
            <a:extLst>
              <a:ext uri="{FF2B5EF4-FFF2-40B4-BE49-F238E27FC236}">
                <a16:creationId xmlns:a16="http://schemas.microsoft.com/office/drawing/2014/main" id="{0EEBD6F1-36A2-FE6D-FD14-AFAE39B58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2045754"/>
            <a:ext cx="5294716" cy="2766489"/>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collection of logos of different brands&#10;&#10;Description automatically generated">
            <a:extLst>
              <a:ext uri="{FF2B5EF4-FFF2-40B4-BE49-F238E27FC236}">
                <a16:creationId xmlns:a16="http://schemas.microsoft.com/office/drawing/2014/main" id="{90485177-2C64-2EC7-69D3-65DA8FA0B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17" y="1873677"/>
            <a:ext cx="5294715" cy="3110645"/>
          </a:xfrm>
          <a:prstGeom prst="rect">
            <a:avLst/>
          </a:prstGeom>
        </p:spPr>
      </p:pic>
    </p:spTree>
    <p:extLst>
      <p:ext uri="{BB962C8B-B14F-4D97-AF65-F5344CB8AC3E}">
        <p14:creationId xmlns:p14="http://schemas.microsoft.com/office/powerpoint/2010/main" val="2519383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CE34-1468-4133-B083-ABAB7B2B597E}"/>
              </a:ext>
            </a:extLst>
          </p:cNvPr>
          <p:cNvSpPr>
            <a:spLocks noGrp="1"/>
          </p:cNvSpPr>
          <p:nvPr>
            <p:ph type="title"/>
          </p:nvPr>
        </p:nvSpPr>
        <p:spPr/>
        <p:txBody>
          <a:bodyPr/>
          <a:lstStyle/>
          <a:p>
            <a:r>
              <a:rPr lang="en-US" b="1" dirty="0">
                <a:latin typeface="+mn-lt"/>
              </a:rPr>
              <a:t>Socioeconomic Proxies</a:t>
            </a:r>
          </a:p>
        </p:txBody>
      </p:sp>
      <p:sp>
        <p:nvSpPr>
          <p:cNvPr id="3" name="Content Placeholder 2">
            <a:extLst>
              <a:ext uri="{FF2B5EF4-FFF2-40B4-BE49-F238E27FC236}">
                <a16:creationId xmlns:a16="http://schemas.microsoft.com/office/drawing/2014/main" id="{950FE0FE-6212-43B5-BEB0-53E14B064B1F}"/>
              </a:ext>
            </a:extLst>
          </p:cNvPr>
          <p:cNvSpPr>
            <a:spLocks noGrp="1"/>
          </p:cNvSpPr>
          <p:nvPr>
            <p:ph idx="1"/>
          </p:nvPr>
        </p:nvSpPr>
        <p:spPr>
          <a:xfrm>
            <a:off x="520700" y="1394152"/>
            <a:ext cx="11150600" cy="4217920"/>
          </a:xfrm>
        </p:spPr>
        <p:txBody>
          <a:bodyPr>
            <a:noAutofit/>
          </a:bodyPr>
          <a:lstStyle/>
          <a:p>
            <a:pPr>
              <a:lnSpc>
                <a:spcPct val="100000"/>
              </a:lnSpc>
              <a:spcBef>
                <a:spcPts val="0"/>
              </a:spcBef>
            </a:pPr>
            <a:r>
              <a:rPr lang="en-US" sz="2400" i="1" dirty="0"/>
              <a:t>Literature reviewed to identify socioeconomic factors that are cited as being associated with higher rates of septic system failure. </a:t>
            </a:r>
            <a:endParaRPr lang="en-US" sz="2000" i="1" dirty="0"/>
          </a:p>
          <a:p>
            <a:pPr>
              <a:lnSpc>
                <a:spcPct val="100000"/>
              </a:lnSpc>
              <a:spcBef>
                <a:spcPts val="0"/>
              </a:spcBef>
            </a:pPr>
            <a:endParaRPr lang="en-US" sz="2000" i="1" dirty="0"/>
          </a:p>
          <a:p>
            <a:pPr>
              <a:lnSpc>
                <a:spcPct val="100000"/>
              </a:lnSpc>
              <a:spcBef>
                <a:spcPts val="0"/>
              </a:spcBef>
            </a:pPr>
            <a:endParaRPr lang="en-US" sz="2000" dirty="0"/>
          </a:p>
          <a:p>
            <a:pPr>
              <a:lnSpc>
                <a:spcPct val="100000"/>
              </a:lnSpc>
              <a:spcBef>
                <a:spcPts val="0"/>
              </a:spcBef>
            </a:pPr>
            <a:endParaRPr lang="en-US" sz="2000" dirty="0"/>
          </a:p>
          <a:p>
            <a:pPr>
              <a:lnSpc>
                <a:spcPct val="100000"/>
              </a:lnSpc>
              <a:spcBef>
                <a:spcPts val="0"/>
              </a:spcBef>
            </a:pPr>
            <a:endParaRPr lang="en-US" sz="2000" dirty="0"/>
          </a:p>
          <a:p>
            <a:pPr>
              <a:lnSpc>
                <a:spcPct val="100000"/>
              </a:lnSpc>
              <a:spcBef>
                <a:spcPts val="0"/>
              </a:spcBef>
            </a:pPr>
            <a:endParaRPr lang="en-US" sz="2000" dirty="0"/>
          </a:p>
          <a:p>
            <a:pPr>
              <a:lnSpc>
                <a:spcPct val="100000"/>
              </a:lnSpc>
              <a:spcBef>
                <a:spcPts val="0"/>
              </a:spcBef>
            </a:pPr>
            <a:endParaRPr lang="en-US" sz="2000" dirty="0"/>
          </a:p>
          <a:p>
            <a:pPr>
              <a:lnSpc>
                <a:spcPct val="100000"/>
              </a:lnSpc>
              <a:spcBef>
                <a:spcPts val="0"/>
              </a:spcBef>
            </a:pPr>
            <a:endParaRPr lang="en-US" sz="2000" dirty="0"/>
          </a:p>
          <a:p>
            <a:pPr>
              <a:lnSpc>
                <a:spcPct val="100000"/>
              </a:lnSpc>
              <a:spcBef>
                <a:spcPts val="0"/>
              </a:spcBef>
            </a:pPr>
            <a:endParaRPr lang="en-US" sz="2000" dirty="0"/>
          </a:p>
          <a:p>
            <a:pPr>
              <a:lnSpc>
                <a:spcPct val="100000"/>
              </a:lnSpc>
              <a:spcBef>
                <a:spcPts val="0"/>
              </a:spcBef>
            </a:pPr>
            <a:endParaRPr lang="en-US" sz="2000" dirty="0"/>
          </a:p>
          <a:p>
            <a:pPr>
              <a:lnSpc>
                <a:spcPct val="100000"/>
              </a:lnSpc>
              <a:spcBef>
                <a:spcPts val="0"/>
              </a:spcBef>
            </a:pPr>
            <a:r>
              <a:rPr lang="en-US" sz="2400" i="1" dirty="0"/>
              <a:t>Data from 2020 American Community Survey (ACS), 5-year survey, (Census Tract)</a:t>
            </a:r>
          </a:p>
          <a:p>
            <a:pPr marL="1143000" lvl="1" indent="-457200">
              <a:lnSpc>
                <a:spcPct val="100000"/>
              </a:lnSpc>
              <a:spcBef>
                <a:spcPts val="0"/>
              </a:spcBef>
            </a:pPr>
            <a:endParaRPr lang="en-US" sz="2000" b="0" dirty="0">
              <a:latin typeface="+mn-lt"/>
            </a:endParaRPr>
          </a:p>
          <a:p>
            <a:pPr>
              <a:lnSpc>
                <a:spcPct val="100000"/>
              </a:lnSpc>
              <a:spcBef>
                <a:spcPts val="0"/>
              </a:spcBef>
            </a:pPr>
            <a:endParaRPr lang="en-US" sz="2000" b="0" dirty="0"/>
          </a:p>
        </p:txBody>
      </p:sp>
      <p:sp>
        <p:nvSpPr>
          <p:cNvPr id="4" name="Slide Number Placeholder 3">
            <a:extLst>
              <a:ext uri="{FF2B5EF4-FFF2-40B4-BE49-F238E27FC236}">
                <a16:creationId xmlns:a16="http://schemas.microsoft.com/office/drawing/2014/main" id="{B0F90A99-1035-4E82-A14C-53F7A5955E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B0E395A3-4708-1556-DE53-32C2F7EB599C}"/>
              </a:ext>
            </a:extLst>
          </p:cNvPr>
          <p:cNvSpPr txBox="1">
            <a:spLocks/>
          </p:cNvSpPr>
          <p:nvPr/>
        </p:nvSpPr>
        <p:spPr>
          <a:xfrm>
            <a:off x="1180405" y="2337463"/>
            <a:ext cx="5223352" cy="21830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u="none"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rgbClr val="003366"/>
                </a:solidFill>
                <a:effectLst/>
                <a:uLnTx/>
                <a:uFillTx/>
                <a:latin typeface="Calibri"/>
                <a:ea typeface="+mn-ea"/>
                <a:cs typeface="+mn-cs"/>
              </a:rPr>
              <a:t>Financial Barriers:</a:t>
            </a:r>
            <a:r>
              <a:rPr kumimoji="0" lang="en-US" sz="2000" b="1" i="0" u="none" strike="noStrike" kern="1200" cap="none" spc="0" normalizeH="0" baseline="0" noProof="0" dirty="0">
                <a:ln>
                  <a:noFill/>
                </a:ln>
                <a:solidFill>
                  <a:srgbClr val="003366"/>
                </a:solidFill>
                <a:effectLst/>
                <a:uLnTx/>
                <a:uFillTx/>
                <a:latin typeface="Calibri"/>
                <a:ea typeface="+mn-ea"/>
                <a:cs typeface="+mn-cs"/>
              </a:rPr>
              <a:t> </a:t>
            </a:r>
            <a:r>
              <a:rPr kumimoji="0" lang="en-US" sz="2000" b="0" i="0" u="none" strike="noStrike" kern="1200" cap="none" spc="0" normalizeH="0" baseline="0" noProof="0" dirty="0">
                <a:ln>
                  <a:noFill/>
                </a:ln>
                <a:solidFill>
                  <a:srgbClr val="003366"/>
                </a:solidFill>
                <a:effectLst/>
                <a:uLnTx/>
                <a:uFillTx/>
                <a:latin typeface="Calibri"/>
                <a:ea typeface="+mn-ea"/>
                <a:cs typeface="+mn-cs"/>
              </a:rPr>
              <a:t>Factors that may influence someone’s ability to afford maintenance or repair activities </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66"/>
                </a:solidFill>
                <a:effectLst/>
                <a:uLnTx/>
                <a:uFillTx/>
                <a:latin typeface="Calibri"/>
                <a:ea typeface="+mn-ea"/>
                <a:cs typeface="+mn-cs"/>
              </a:rPr>
              <a:t>Poverty</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66"/>
                </a:solidFill>
                <a:effectLst/>
                <a:uLnTx/>
                <a:uFillTx/>
                <a:latin typeface="Calibri"/>
                <a:ea typeface="+mn-ea"/>
                <a:cs typeface="+mn-cs"/>
              </a:rPr>
              <a:t>Unemployment </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3366"/>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3366"/>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D89AF635-4405-34F3-146B-0F4FDF964339}"/>
              </a:ext>
            </a:extLst>
          </p:cNvPr>
          <p:cNvSpPr txBox="1">
            <a:spLocks/>
          </p:cNvSpPr>
          <p:nvPr/>
        </p:nvSpPr>
        <p:spPr>
          <a:xfrm>
            <a:off x="5695167" y="2037153"/>
            <a:ext cx="5217305" cy="32738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u="none"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3366"/>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rgbClr val="003366"/>
                </a:solidFill>
                <a:effectLst/>
                <a:uLnTx/>
                <a:uFillTx/>
                <a:latin typeface="Calibri"/>
                <a:ea typeface="+mn-ea"/>
                <a:cs typeface="+mn-cs"/>
              </a:rPr>
              <a:t>Information Barriers:</a:t>
            </a:r>
            <a:r>
              <a:rPr kumimoji="0" lang="en-US" sz="2000" b="0" i="0" u="none" strike="noStrike" kern="1200" cap="none" spc="0" normalizeH="0" baseline="0" noProof="0" dirty="0">
                <a:ln>
                  <a:noFill/>
                </a:ln>
                <a:solidFill>
                  <a:srgbClr val="003366"/>
                </a:solidFill>
                <a:effectLst/>
                <a:uLnTx/>
                <a:uFillTx/>
                <a:latin typeface="Calibri"/>
                <a:ea typeface="+mn-ea"/>
                <a:cs typeface="+mn-cs"/>
              </a:rPr>
              <a:t> Factors that may influence someone’s knowledge or access to knowledge about proper septic system operations, maintenance, or repair activities </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66"/>
                </a:solidFill>
                <a:effectLst/>
                <a:uLnTx/>
                <a:uFillTx/>
                <a:latin typeface="Calibri"/>
                <a:ea typeface="+mn-ea"/>
                <a:cs typeface="+mn-cs"/>
              </a:rPr>
              <a:t>Educational Attainment</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66"/>
                </a:solidFill>
                <a:effectLst/>
                <a:uLnTx/>
                <a:uFillTx/>
                <a:latin typeface="Calibri"/>
                <a:ea typeface="+mn-ea"/>
                <a:cs typeface="+mn-cs"/>
              </a:rPr>
              <a:t>Linguistic Isolation</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66"/>
                </a:solidFill>
                <a:effectLst/>
                <a:uLnTx/>
                <a:uFillTx/>
                <a:latin typeface="Calibri"/>
                <a:ea typeface="+mn-ea"/>
                <a:cs typeface="+mn-cs"/>
              </a:rPr>
              <a:t>Race</a:t>
            </a:r>
            <a:endParaRPr kumimoji="0" lang="en-US" sz="2000" b="1" i="0" u="none" strike="noStrike" kern="1200" cap="none" spc="0" normalizeH="0" baseline="0" noProof="0" dirty="0">
              <a:ln>
                <a:noFill/>
              </a:ln>
              <a:solidFill>
                <a:srgbClr val="003366"/>
              </a:solidFill>
              <a:effectLst/>
              <a:uLnTx/>
              <a:uFillTx/>
              <a:latin typeface="Abadi"/>
              <a:ea typeface="+mn-ea"/>
              <a:cs typeface="+mn-cs"/>
            </a:endParaRP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3366"/>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3366"/>
              </a:solidFill>
              <a:effectLst/>
              <a:uLnTx/>
              <a:uFillTx/>
              <a:latin typeface="Calibri"/>
              <a:ea typeface="+mn-ea"/>
              <a:cs typeface="+mn-cs"/>
            </a:endParaRPr>
          </a:p>
        </p:txBody>
      </p:sp>
    </p:spTree>
    <p:extLst>
      <p:ext uri="{BB962C8B-B14F-4D97-AF65-F5344CB8AC3E}">
        <p14:creationId xmlns:p14="http://schemas.microsoft.com/office/powerpoint/2010/main" val="20566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ap of the united states of america&#10;&#10;Description automatically generated">
            <a:extLst>
              <a:ext uri="{FF2B5EF4-FFF2-40B4-BE49-F238E27FC236}">
                <a16:creationId xmlns:a16="http://schemas.microsoft.com/office/drawing/2014/main" id="{3A4D9B86-1F63-CDE7-B163-FF0208938A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0699" y="1092200"/>
            <a:ext cx="7270489" cy="5618106"/>
          </a:xfrm>
        </p:spPr>
      </p:pic>
      <p:sp>
        <p:nvSpPr>
          <p:cNvPr id="2" name="Title 1">
            <a:extLst>
              <a:ext uri="{FF2B5EF4-FFF2-40B4-BE49-F238E27FC236}">
                <a16:creationId xmlns:a16="http://schemas.microsoft.com/office/drawing/2014/main" id="{4A5F7508-D81C-64CD-AFA7-8650532022EE}"/>
              </a:ext>
            </a:extLst>
          </p:cNvPr>
          <p:cNvSpPr>
            <a:spLocks noGrp="1"/>
          </p:cNvSpPr>
          <p:nvPr>
            <p:ph type="title"/>
          </p:nvPr>
        </p:nvSpPr>
        <p:spPr/>
        <p:txBody>
          <a:bodyPr/>
          <a:lstStyle/>
          <a:p>
            <a:r>
              <a:rPr lang="en-US" dirty="0"/>
              <a:t>Example Study Outcome – Alaska</a:t>
            </a:r>
          </a:p>
        </p:txBody>
      </p:sp>
      <p:sp>
        <p:nvSpPr>
          <p:cNvPr id="4" name="Slide Number Placeholder 3">
            <a:extLst>
              <a:ext uri="{FF2B5EF4-FFF2-40B4-BE49-F238E27FC236}">
                <a16:creationId xmlns:a16="http://schemas.microsoft.com/office/drawing/2014/main" id="{56A098E1-3C44-5504-ABCF-84CD3F98E2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099938F7-9E78-2832-FF0B-F305104684EE}"/>
              </a:ext>
            </a:extLst>
          </p:cNvPr>
          <p:cNvGraphicFramePr>
            <a:graphicFrameLocks noGrp="1"/>
          </p:cNvGraphicFramePr>
          <p:nvPr/>
        </p:nvGraphicFramePr>
        <p:xfrm>
          <a:off x="6997701" y="2518167"/>
          <a:ext cx="4483100" cy="1976377"/>
        </p:xfrm>
        <a:graphic>
          <a:graphicData uri="http://schemas.openxmlformats.org/drawingml/2006/table">
            <a:tbl>
              <a:tblPr firstRow="1" firstCol="1" bandRow="1"/>
              <a:tblGrid>
                <a:gridCol w="1968499">
                  <a:extLst>
                    <a:ext uri="{9D8B030D-6E8A-4147-A177-3AD203B41FA5}">
                      <a16:colId xmlns:a16="http://schemas.microsoft.com/office/drawing/2014/main" val="3761971983"/>
                    </a:ext>
                  </a:extLst>
                </a:gridCol>
                <a:gridCol w="1282700">
                  <a:extLst>
                    <a:ext uri="{9D8B030D-6E8A-4147-A177-3AD203B41FA5}">
                      <a16:colId xmlns:a16="http://schemas.microsoft.com/office/drawing/2014/main" val="1309705700"/>
                    </a:ext>
                  </a:extLst>
                </a:gridCol>
                <a:gridCol w="1231901">
                  <a:extLst>
                    <a:ext uri="{9D8B030D-6E8A-4147-A177-3AD203B41FA5}">
                      <a16:colId xmlns:a16="http://schemas.microsoft.com/office/drawing/2014/main" val="3757667710"/>
                    </a:ext>
                  </a:extLst>
                </a:gridCol>
              </a:tblGrid>
              <a:tr h="570076">
                <a:tc>
                  <a:txBody>
                    <a:bodyPr/>
                    <a:lstStyle/>
                    <a:p>
                      <a:pPr marL="0" marR="0">
                        <a:lnSpc>
                          <a:spcPct val="107000"/>
                        </a:lnSpc>
                        <a:spcBef>
                          <a:spcPts val="200"/>
                        </a:spcBef>
                        <a:spcAft>
                          <a:spcPts val="100"/>
                        </a:spcAft>
                      </a:pPr>
                      <a:r>
                        <a:rPr lang="en-US" sz="1800" b="1" kern="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Type of Wastewater System</a:t>
                      </a: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200"/>
                        </a:spcBef>
                        <a:spcAft>
                          <a:spcPts val="100"/>
                        </a:spcAft>
                      </a:pPr>
                      <a:r>
                        <a:rPr lang="en-US" sz="1800" b="1" kern="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Count</a:t>
                      </a: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200"/>
                        </a:spcBef>
                        <a:spcAft>
                          <a:spcPts val="100"/>
                        </a:spcAft>
                      </a:pPr>
                      <a:r>
                        <a:rPr lang="en-US" sz="1800" b="1" kern="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Percentage</a:t>
                      </a: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48900173"/>
                  </a:ext>
                </a:extLst>
              </a:tr>
              <a:tr h="278574">
                <a:tc>
                  <a:txBody>
                    <a:bodyPr/>
                    <a:lstStyle/>
                    <a:p>
                      <a:pPr marL="0" marR="0">
                        <a:lnSpc>
                          <a:spcPct val="107000"/>
                        </a:lnSpc>
                        <a:spcBef>
                          <a:spcPts val="200"/>
                        </a:spcBef>
                        <a:spcAft>
                          <a:spcPts val="100"/>
                        </a:spcAft>
                      </a:pPr>
                      <a:r>
                        <a:rPr lang="en-US" sz="1800" kern="1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Septic</a:t>
                      </a:r>
                      <a:endParaRPr lang="en-US" sz="1800" kern="10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200"/>
                        </a:spcBef>
                        <a:spcAft>
                          <a:spcPts val="100"/>
                        </a:spcAft>
                      </a:pPr>
                      <a:r>
                        <a:rPr lang="en-US" sz="1800" kern="100">
                          <a:effectLst/>
                          <a:latin typeface="Calibri Light" panose="020F0302020204030204" pitchFamily="34" charset="0"/>
                          <a:ea typeface="Calibri" panose="020F0502020204030204" pitchFamily="34" charset="0"/>
                          <a:cs typeface="Times New Roman" panose="02020603050405020304" pitchFamily="18" charset="0"/>
                        </a:rPr>
                        <a:t>601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100"/>
                        </a:spcAft>
                      </a:pPr>
                      <a:r>
                        <a:rPr lang="en-US" sz="1800" kern="100">
                          <a:effectLst/>
                          <a:latin typeface="Calibri Light" panose="020F0302020204030204" pitchFamily="34" charset="0"/>
                          <a:ea typeface="Calibri" panose="020F0502020204030204" pitchFamily="34" charset="0"/>
                          <a:cs typeface="Times New Roman" panose="02020603050405020304" pitchFamily="18" charset="0"/>
                        </a:rPr>
                        <a:t>3 %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680460"/>
                  </a:ext>
                </a:extLst>
              </a:tr>
              <a:tr h="278574">
                <a:tc>
                  <a:txBody>
                    <a:bodyPr/>
                    <a:lstStyle/>
                    <a:p>
                      <a:pPr marL="0" marR="0">
                        <a:lnSpc>
                          <a:spcPct val="107000"/>
                        </a:lnSpc>
                        <a:spcBef>
                          <a:spcPts val="200"/>
                        </a:spcBef>
                        <a:spcAft>
                          <a:spcPts val="100"/>
                        </a:spcAft>
                      </a:pPr>
                      <a:r>
                        <a:rPr lang="en-US" sz="1800" kern="1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Sewer</a:t>
                      </a:r>
                      <a:endParaRPr lang="en-US" sz="1800" kern="10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200"/>
                        </a:spcBef>
                        <a:spcAft>
                          <a:spcPts val="100"/>
                        </a:spcAft>
                      </a:pPr>
                      <a:r>
                        <a:rPr lang="en-US" sz="1800" kern="100">
                          <a:effectLst/>
                          <a:latin typeface="Calibri Light" panose="020F0302020204030204" pitchFamily="34" charset="0"/>
                          <a:ea typeface="Calibri" panose="020F0502020204030204" pitchFamily="34" charset="0"/>
                          <a:cs typeface="Times New Roman" panose="02020603050405020304" pitchFamily="18" charset="0"/>
                        </a:rPr>
                        <a:t>11,695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100"/>
                        </a:spcAft>
                      </a:pPr>
                      <a:r>
                        <a:rPr lang="en-US" sz="1800" kern="100">
                          <a:effectLst/>
                          <a:latin typeface="Calibri Light" panose="020F0302020204030204" pitchFamily="34" charset="0"/>
                          <a:ea typeface="Calibri" panose="020F0502020204030204" pitchFamily="34" charset="0"/>
                          <a:cs typeface="Times New Roman" panose="02020603050405020304" pitchFamily="18" charset="0"/>
                        </a:rPr>
                        <a:t>64 %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8004515"/>
                  </a:ext>
                </a:extLst>
              </a:tr>
              <a:tr h="278574">
                <a:tc>
                  <a:txBody>
                    <a:bodyPr/>
                    <a:lstStyle/>
                    <a:p>
                      <a:pPr marL="0" marR="0">
                        <a:lnSpc>
                          <a:spcPct val="107000"/>
                        </a:lnSpc>
                        <a:spcBef>
                          <a:spcPts val="200"/>
                        </a:spcBef>
                        <a:spcAft>
                          <a:spcPts val="100"/>
                        </a:spcAft>
                      </a:pPr>
                      <a:r>
                        <a:rPr lang="en-US" sz="1800" kern="1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Community Haul</a:t>
                      </a:r>
                      <a:endParaRPr lang="en-US" sz="1800" kern="10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200"/>
                        </a:spcBef>
                        <a:spcAft>
                          <a:spcPts val="100"/>
                        </a:spcAf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1,791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100"/>
                        </a:spcAft>
                      </a:pPr>
                      <a:r>
                        <a:rPr lang="en-US" sz="1800" kern="100">
                          <a:effectLst/>
                          <a:latin typeface="Calibri Light" panose="020F0302020204030204" pitchFamily="34" charset="0"/>
                          <a:ea typeface="Calibri" panose="020F0502020204030204" pitchFamily="34" charset="0"/>
                          <a:cs typeface="Times New Roman" panose="02020603050405020304" pitchFamily="18" charset="0"/>
                        </a:rPr>
                        <a:t>10 %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0058188"/>
                  </a:ext>
                </a:extLst>
              </a:tr>
              <a:tr h="278574">
                <a:tc>
                  <a:txBody>
                    <a:bodyPr/>
                    <a:lstStyle/>
                    <a:p>
                      <a:pPr marL="0" marR="0">
                        <a:lnSpc>
                          <a:spcPct val="107000"/>
                        </a:lnSpc>
                        <a:spcBef>
                          <a:spcPts val="200"/>
                        </a:spcBef>
                        <a:spcAft>
                          <a:spcPts val="100"/>
                        </a:spcAft>
                      </a:pPr>
                      <a:r>
                        <a:rPr lang="en-US" sz="1800" kern="1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Unserved</a:t>
                      </a:r>
                      <a:endParaRPr lang="en-US" sz="1800" kern="10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200"/>
                        </a:spcBef>
                        <a:spcAft>
                          <a:spcPts val="100"/>
                        </a:spcAft>
                      </a:pPr>
                      <a:r>
                        <a:rPr lang="en-US" sz="1800" kern="100">
                          <a:effectLst/>
                          <a:latin typeface="Calibri Light" panose="020F0302020204030204" pitchFamily="34" charset="0"/>
                          <a:ea typeface="Calibri" panose="020F0502020204030204" pitchFamily="34" charset="0"/>
                          <a:cs typeface="Times New Roman" panose="02020603050405020304" pitchFamily="18" charset="0"/>
                        </a:rPr>
                        <a:t>1,295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100"/>
                        </a:spcAf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7 %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8843043"/>
                  </a:ext>
                </a:extLst>
              </a:tr>
              <a:tr h="278574">
                <a:tc>
                  <a:txBody>
                    <a:bodyPr/>
                    <a:lstStyle/>
                    <a:p>
                      <a:pPr marL="0" marR="0">
                        <a:lnSpc>
                          <a:spcPct val="107000"/>
                        </a:lnSpc>
                        <a:spcBef>
                          <a:spcPts val="200"/>
                        </a:spcBef>
                        <a:spcAft>
                          <a:spcPts val="100"/>
                        </a:spcAft>
                      </a:pPr>
                      <a:r>
                        <a:rPr lang="en-US" sz="1800" kern="1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Unmatched</a:t>
                      </a:r>
                      <a:endParaRPr lang="en-US" sz="1800" kern="10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200"/>
                        </a:spcBef>
                        <a:spcAft>
                          <a:spcPts val="100"/>
                        </a:spcAf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2,780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100"/>
                        </a:spcAf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15 %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9327570"/>
                  </a:ext>
                </a:extLst>
              </a:tr>
            </a:tbl>
          </a:graphicData>
        </a:graphic>
      </p:graphicFrame>
    </p:spTree>
    <p:extLst>
      <p:ext uri="{BB962C8B-B14F-4D97-AF65-F5344CB8AC3E}">
        <p14:creationId xmlns:p14="http://schemas.microsoft.com/office/powerpoint/2010/main" val="2456599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hidden="1">
            <a:extLst>
              <a:ext uri="{FF2B5EF4-FFF2-40B4-BE49-F238E27FC236}">
                <a16:creationId xmlns:a16="http://schemas.microsoft.com/office/drawing/2014/main" id="{B7A49495-9712-92FB-81E3-0D7DBF56A73D}"/>
              </a:ext>
            </a:extLst>
          </p:cNvPr>
          <p:cNvSpPr/>
          <p:nvPr/>
        </p:nvSpPr>
        <p:spPr>
          <a:xfrm>
            <a:off x="1219200" y="2324100"/>
            <a:ext cx="4051300" cy="3416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4A5F7508-D81C-64CD-AFA7-8650532022EE}"/>
              </a:ext>
            </a:extLst>
          </p:cNvPr>
          <p:cNvSpPr>
            <a:spLocks noGrp="1"/>
          </p:cNvSpPr>
          <p:nvPr>
            <p:ph type="title"/>
          </p:nvPr>
        </p:nvSpPr>
        <p:spPr>
          <a:xfrm>
            <a:off x="520700" y="206375"/>
            <a:ext cx="11150600" cy="1325563"/>
          </a:xfrm>
        </p:spPr>
        <p:txBody>
          <a:bodyPr anchor="ctr">
            <a:normAutofit/>
          </a:bodyPr>
          <a:lstStyle/>
          <a:p>
            <a:r>
              <a:rPr lang="en-US" dirty="0"/>
              <a:t>Example Study Outcome – Alaska</a:t>
            </a:r>
            <a:r>
              <a:rPr lang="en-US" dirty="0">
                <a:solidFill>
                  <a:srgbClr val="003366"/>
                </a:solidFill>
              </a:rPr>
              <a:t>	</a:t>
            </a:r>
          </a:p>
        </p:txBody>
      </p:sp>
      <p:sp>
        <p:nvSpPr>
          <p:cNvPr id="4" name="Slide Number Placeholder 3">
            <a:extLst>
              <a:ext uri="{FF2B5EF4-FFF2-40B4-BE49-F238E27FC236}">
                <a16:creationId xmlns:a16="http://schemas.microsoft.com/office/drawing/2014/main" id="{56A098E1-3C44-5504-ABCF-84CD3F98E2AD}"/>
              </a:ext>
            </a:extLst>
          </p:cNvPr>
          <p:cNvSpPr>
            <a:spLocks noGrp="1"/>
          </p:cNvSpPr>
          <p:nvPr>
            <p:ph type="sldNum" sz="quarter" idx="12"/>
          </p:nvPr>
        </p:nvSpPr>
        <p:spPr>
          <a:xfrm>
            <a:off x="11313304" y="6385128"/>
            <a:ext cx="6223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0678034-1553-42D3-8F41-00DF5023F3D5}"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7" name="Chart 6">
            <a:extLst>
              <a:ext uri="{FF2B5EF4-FFF2-40B4-BE49-F238E27FC236}">
                <a16:creationId xmlns:a16="http://schemas.microsoft.com/office/drawing/2014/main" id="{546F936D-7D1D-4575-BE47-010D3F3319BC}"/>
              </a:ext>
            </a:extLst>
          </p:cNvPr>
          <p:cNvGraphicFramePr>
            <a:graphicFrameLocks/>
          </p:cNvGraphicFramePr>
          <p:nvPr/>
        </p:nvGraphicFramePr>
        <p:xfrm>
          <a:off x="520700" y="1219200"/>
          <a:ext cx="11150600" cy="4622760"/>
        </p:xfrm>
        <a:graphic>
          <a:graphicData uri="http://schemas.openxmlformats.org/drawingml/2006/chart">
            <c:chart xmlns:c="http://schemas.openxmlformats.org/drawingml/2006/chart" xmlns:r="http://schemas.openxmlformats.org/officeDocument/2006/relationships" r:id="rId3"/>
          </a:graphicData>
        </a:graphic>
      </p:graphicFrame>
      <p:sp>
        <p:nvSpPr>
          <p:cNvPr id="11" name="Left Brace 10">
            <a:extLst>
              <a:ext uri="{FF2B5EF4-FFF2-40B4-BE49-F238E27FC236}">
                <a16:creationId xmlns:a16="http://schemas.microsoft.com/office/drawing/2014/main" id="{42981ADF-018B-749A-F166-353AC257EC34}"/>
              </a:ext>
            </a:extLst>
          </p:cNvPr>
          <p:cNvSpPr/>
          <p:nvPr/>
        </p:nvSpPr>
        <p:spPr>
          <a:xfrm rot="16200000">
            <a:off x="2927350" y="3384550"/>
            <a:ext cx="444500" cy="4064000"/>
          </a:xfrm>
          <a:prstGeom prst="leftBrace">
            <a:avLst>
              <a:gd name="adj1" fmla="val 18332"/>
              <a:gd name="adj2" fmla="val 50625"/>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solidFill>
              <a:effectLst/>
              <a:uLnTx/>
              <a:uFillTx/>
              <a:latin typeface="Calibri"/>
              <a:ea typeface="+mn-ea"/>
              <a:cs typeface="+mn-cs"/>
            </a:endParaRPr>
          </a:p>
        </p:txBody>
      </p:sp>
      <p:sp>
        <p:nvSpPr>
          <p:cNvPr id="12" name="Left Brace 11">
            <a:extLst>
              <a:ext uri="{FF2B5EF4-FFF2-40B4-BE49-F238E27FC236}">
                <a16:creationId xmlns:a16="http://schemas.microsoft.com/office/drawing/2014/main" id="{1ACC093B-AA72-29F5-145D-32E88F2E202E}"/>
              </a:ext>
            </a:extLst>
          </p:cNvPr>
          <p:cNvSpPr/>
          <p:nvPr/>
        </p:nvSpPr>
        <p:spPr>
          <a:xfrm rot="16200000">
            <a:off x="8083549" y="2647949"/>
            <a:ext cx="444501" cy="5537200"/>
          </a:xfrm>
          <a:prstGeom prst="leftBrace">
            <a:avLst>
              <a:gd name="adj1" fmla="val 18332"/>
              <a:gd name="adj2" fmla="val 57964"/>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F8AEE96-FB1B-F426-C6B3-DD4B829CDE18}"/>
              </a:ext>
            </a:extLst>
          </p:cNvPr>
          <p:cNvSpPr txBox="1"/>
          <p:nvPr/>
        </p:nvSpPr>
        <p:spPr>
          <a:xfrm>
            <a:off x="2147146" y="5605493"/>
            <a:ext cx="20454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66"/>
                </a:solidFill>
                <a:effectLst/>
                <a:uLnTx/>
                <a:uFillTx/>
                <a:latin typeface="Calibri"/>
                <a:ea typeface="+mn-ea"/>
                <a:cs typeface="+mn-cs"/>
              </a:rPr>
              <a:t>Knowledge Barriers</a:t>
            </a:r>
          </a:p>
        </p:txBody>
      </p:sp>
      <p:sp>
        <p:nvSpPr>
          <p:cNvPr id="14" name="TextBox 13">
            <a:extLst>
              <a:ext uri="{FF2B5EF4-FFF2-40B4-BE49-F238E27FC236}">
                <a16:creationId xmlns:a16="http://schemas.microsoft.com/office/drawing/2014/main" id="{D0A97B1D-53A3-5AB3-7335-0246C22ED801}"/>
              </a:ext>
            </a:extLst>
          </p:cNvPr>
          <p:cNvSpPr txBox="1"/>
          <p:nvPr/>
        </p:nvSpPr>
        <p:spPr>
          <a:xfrm>
            <a:off x="7887546" y="5605493"/>
            <a:ext cx="18313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66"/>
                </a:solidFill>
                <a:effectLst/>
                <a:uLnTx/>
                <a:uFillTx/>
                <a:latin typeface="Calibri"/>
                <a:ea typeface="+mn-ea"/>
                <a:cs typeface="+mn-cs"/>
              </a:rPr>
              <a:t>Financial Barriers</a:t>
            </a:r>
          </a:p>
        </p:txBody>
      </p:sp>
    </p:spTree>
    <p:extLst>
      <p:ext uri="{BB962C8B-B14F-4D97-AF65-F5344CB8AC3E}">
        <p14:creationId xmlns:p14="http://schemas.microsoft.com/office/powerpoint/2010/main" val="1080374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A4D9B86-1F63-CDE7-B163-FF0208938AC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520700" y="1092200"/>
            <a:ext cx="6248400" cy="4828310"/>
          </a:xfrm>
        </p:spPr>
      </p:pic>
      <p:sp>
        <p:nvSpPr>
          <p:cNvPr id="2" name="Title 1">
            <a:extLst>
              <a:ext uri="{FF2B5EF4-FFF2-40B4-BE49-F238E27FC236}">
                <a16:creationId xmlns:a16="http://schemas.microsoft.com/office/drawing/2014/main" id="{4A5F7508-D81C-64CD-AFA7-8650532022EE}"/>
              </a:ext>
            </a:extLst>
          </p:cNvPr>
          <p:cNvSpPr>
            <a:spLocks noGrp="1"/>
          </p:cNvSpPr>
          <p:nvPr>
            <p:ph type="title"/>
          </p:nvPr>
        </p:nvSpPr>
        <p:spPr/>
        <p:txBody>
          <a:bodyPr>
            <a:normAutofit/>
          </a:bodyPr>
          <a:lstStyle/>
          <a:p>
            <a:r>
              <a:rPr lang="en-US" sz="4000" dirty="0"/>
              <a:t>Example Study Outcomes – Bemidji IHS </a:t>
            </a:r>
            <a:r>
              <a:rPr lang="en-US" sz="3600" dirty="0"/>
              <a:t>Area</a:t>
            </a:r>
            <a:endParaRPr lang="en-US" sz="4000" dirty="0"/>
          </a:p>
        </p:txBody>
      </p:sp>
      <p:sp>
        <p:nvSpPr>
          <p:cNvPr id="4" name="Slide Number Placeholder 3">
            <a:extLst>
              <a:ext uri="{FF2B5EF4-FFF2-40B4-BE49-F238E27FC236}">
                <a16:creationId xmlns:a16="http://schemas.microsoft.com/office/drawing/2014/main" id="{56A098E1-3C44-5504-ABCF-84CD3F98E2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099938F7-9E78-2832-FF0B-F305104684EE}"/>
              </a:ext>
            </a:extLst>
          </p:cNvPr>
          <p:cNvGraphicFramePr>
            <a:graphicFrameLocks noGrp="1"/>
          </p:cNvGraphicFramePr>
          <p:nvPr/>
        </p:nvGraphicFramePr>
        <p:xfrm>
          <a:off x="6997701" y="2518167"/>
          <a:ext cx="4483100" cy="1415417"/>
        </p:xfrm>
        <a:graphic>
          <a:graphicData uri="http://schemas.openxmlformats.org/drawingml/2006/table">
            <a:tbl>
              <a:tblPr firstRow="1" firstCol="1" bandRow="1"/>
              <a:tblGrid>
                <a:gridCol w="1968499">
                  <a:extLst>
                    <a:ext uri="{9D8B030D-6E8A-4147-A177-3AD203B41FA5}">
                      <a16:colId xmlns:a16="http://schemas.microsoft.com/office/drawing/2014/main" val="3761971983"/>
                    </a:ext>
                  </a:extLst>
                </a:gridCol>
                <a:gridCol w="1282700">
                  <a:extLst>
                    <a:ext uri="{9D8B030D-6E8A-4147-A177-3AD203B41FA5}">
                      <a16:colId xmlns:a16="http://schemas.microsoft.com/office/drawing/2014/main" val="1309705700"/>
                    </a:ext>
                  </a:extLst>
                </a:gridCol>
                <a:gridCol w="1231901">
                  <a:extLst>
                    <a:ext uri="{9D8B030D-6E8A-4147-A177-3AD203B41FA5}">
                      <a16:colId xmlns:a16="http://schemas.microsoft.com/office/drawing/2014/main" val="3757667710"/>
                    </a:ext>
                  </a:extLst>
                </a:gridCol>
              </a:tblGrid>
              <a:tr h="570076">
                <a:tc>
                  <a:txBody>
                    <a:bodyPr/>
                    <a:lstStyle/>
                    <a:p>
                      <a:pPr marL="0" marR="0">
                        <a:lnSpc>
                          <a:spcPct val="107000"/>
                        </a:lnSpc>
                        <a:spcBef>
                          <a:spcPts val="200"/>
                        </a:spcBef>
                        <a:spcAft>
                          <a:spcPts val="100"/>
                        </a:spcAft>
                      </a:pPr>
                      <a:r>
                        <a:rPr lang="en-US" sz="1800" b="1" kern="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Type of Wastewater System</a:t>
                      </a: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200"/>
                        </a:spcBef>
                        <a:spcAft>
                          <a:spcPts val="100"/>
                        </a:spcAft>
                      </a:pPr>
                      <a:r>
                        <a:rPr lang="en-US" sz="1800" b="1" kern="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Count</a:t>
                      </a: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200"/>
                        </a:spcBef>
                        <a:spcAft>
                          <a:spcPts val="100"/>
                        </a:spcAft>
                      </a:pPr>
                      <a:r>
                        <a:rPr lang="en-US" sz="1800" b="1" kern="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Percentage</a:t>
                      </a: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48900173"/>
                  </a:ext>
                </a:extLst>
              </a:tr>
              <a:tr h="278574">
                <a:tc>
                  <a:txBody>
                    <a:bodyPr/>
                    <a:lstStyle/>
                    <a:p>
                      <a:pPr marL="0" marR="0">
                        <a:lnSpc>
                          <a:spcPct val="107000"/>
                        </a:lnSpc>
                        <a:spcBef>
                          <a:spcPts val="200"/>
                        </a:spcBef>
                        <a:spcAft>
                          <a:spcPts val="100"/>
                        </a:spcAft>
                      </a:pPr>
                      <a:r>
                        <a:rPr lang="en-US" sz="1800" kern="1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Septic</a:t>
                      </a:r>
                      <a:endParaRPr lang="en-US" sz="1800" kern="10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200"/>
                        </a:spcBef>
                        <a:spcAft>
                          <a:spcPts val="100"/>
                        </a:spcAf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9,932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100"/>
                        </a:spcAf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52 %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680460"/>
                  </a:ext>
                </a:extLst>
              </a:tr>
              <a:tr h="278574">
                <a:tc>
                  <a:txBody>
                    <a:bodyPr/>
                    <a:lstStyle/>
                    <a:p>
                      <a:pPr marL="0" marR="0">
                        <a:lnSpc>
                          <a:spcPct val="107000"/>
                        </a:lnSpc>
                        <a:spcBef>
                          <a:spcPts val="200"/>
                        </a:spcBef>
                        <a:spcAft>
                          <a:spcPts val="100"/>
                        </a:spcAft>
                      </a:pPr>
                      <a:r>
                        <a:rPr lang="en-US" sz="1800" kern="1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Sewer</a:t>
                      </a:r>
                      <a:endParaRPr lang="en-US" sz="1800" kern="10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200"/>
                        </a:spcBef>
                        <a:spcAft>
                          <a:spcPts val="100"/>
                        </a:spcAf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9,001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100"/>
                        </a:spcAf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47 %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8004515"/>
                  </a:ext>
                </a:extLst>
              </a:tr>
              <a:tr h="278574">
                <a:tc>
                  <a:txBody>
                    <a:bodyPr/>
                    <a:lstStyle/>
                    <a:p>
                      <a:pPr marL="0" marR="0">
                        <a:lnSpc>
                          <a:spcPct val="107000"/>
                        </a:lnSpc>
                        <a:spcBef>
                          <a:spcPts val="200"/>
                        </a:spcBef>
                        <a:spcAft>
                          <a:spcPts val="100"/>
                        </a:spcAft>
                      </a:pPr>
                      <a:r>
                        <a:rPr lang="en-US" sz="1800" kern="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Unmatched</a:t>
                      </a: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200"/>
                        </a:spcBef>
                        <a:spcAft>
                          <a:spcPts val="100"/>
                        </a:spcAf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148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100"/>
                        </a:spcAf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1 %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0058188"/>
                  </a:ext>
                </a:extLst>
              </a:tr>
            </a:tbl>
          </a:graphicData>
        </a:graphic>
      </p:graphicFrame>
    </p:spTree>
    <p:extLst>
      <p:ext uri="{BB962C8B-B14F-4D97-AF65-F5344CB8AC3E}">
        <p14:creationId xmlns:p14="http://schemas.microsoft.com/office/powerpoint/2010/main" val="500207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hidden="1">
            <a:extLst>
              <a:ext uri="{FF2B5EF4-FFF2-40B4-BE49-F238E27FC236}">
                <a16:creationId xmlns:a16="http://schemas.microsoft.com/office/drawing/2014/main" id="{B7A49495-9712-92FB-81E3-0D7DBF56A73D}"/>
              </a:ext>
            </a:extLst>
          </p:cNvPr>
          <p:cNvSpPr/>
          <p:nvPr/>
        </p:nvSpPr>
        <p:spPr>
          <a:xfrm>
            <a:off x="1219200" y="2324100"/>
            <a:ext cx="4051300" cy="3416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4A5F7508-D81C-64CD-AFA7-8650532022EE}"/>
              </a:ext>
            </a:extLst>
          </p:cNvPr>
          <p:cNvSpPr>
            <a:spLocks noGrp="1"/>
          </p:cNvSpPr>
          <p:nvPr>
            <p:ph type="title"/>
          </p:nvPr>
        </p:nvSpPr>
        <p:spPr>
          <a:xfrm>
            <a:off x="520700" y="206375"/>
            <a:ext cx="11150600" cy="1325563"/>
          </a:xfrm>
        </p:spPr>
        <p:txBody>
          <a:bodyPr anchor="ctr">
            <a:normAutofit/>
          </a:bodyPr>
          <a:lstStyle/>
          <a:p>
            <a:r>
              <a:rPr lang="en-US" sz="4000" dirty="0"/>
              <a:t>Example Study Outcomes – Bemidji IHS Area</a:t>
            </a:r>
            <a:endParaRPr lang="en-US" sz="4000" dirty="0">
              <a:solidFill>
                <a:srgbClr val="003366"/>
              </a:solidFill>
            </a:endParaRPr>
          </a:p>
        </p:txBody>
      </p:sp>
      <p:sp>
        <p:nvSpPr>
          <p:cNvPr id="4" name="Slide Number Placeholder 3">
            <a:extLst>
              <a:ext uri="{FF2B5EF4-FFF2-40B4-BE49-F238E27FC236}">
                <a16:creationId xmlns:a16="http://schemas.microsoft.com/office/drawing/2014/main" id="{56A098E1-3C44-5504-ABCF-84CD3F98E2AD}"/>
              </a:ext>
            </a:extLst>
          </p:cNvPr>
          <p:cNvSpPr>
            <a:spLocks noGrp="1"/>
          </p:cNvSpPr>
          <p:nvPr>
            <p:ph type="sldNum" sz="quarter" idx="12"/>
          </p:nvPr>
        </p:nvSpPr>
        <p:spPr>
          <a:xfrm>
            <a:off x="11313304" y="6385128"/>
            <a:ext cx="6223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0678034-1553-42D3-8F41-00DF5023F3D5}"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1" name="Left Brace 10">
            <a:extLst>
              <a:ext uri="{FF2B5EF4-FFF2-40B4-BE49-F238E27FC236}">
                <a16:creationId xmlns:a16="http://schemas.microsoft.com/office/drawing/2014/main" id="{42981ADF-018B-749A-F166-353AC257EC34}"/>
              </a:ext>
            </a:extLst>
          </p:cNvPr>
          <p:cNvSpPr/>
          <p:nvPr/>
        </p:nvSpPr>
        <p:spPr>
          <a:xfrm rot="16200000">
            <a:off x="2927350" y="3384550"/>
            <a:ext cx="444500" cy="4064000"/>
          </a:xfrm>
          <a:prstGeom prst="leftBrace">
            <a:avLst>
              <a:gd name="adj1" fmla="val 18332"/>
              <a:gd name="adj2" fmla="val 50625"/>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solidFill>
              <a:effectLst/>
              <a:uLnTx/>
              <a:uFillTx/>
              <a:latin typeface="Calibri"/>
              <a:ea typeface="+mn-ea"/>
              <a:cs typeface="+mn-cs"/>
            </a:endParaRPr>
          </a:p>
        </p:txBody>
      </p:sp>
      <p:sp>
        <p:nvSpPr>
          <p:cNvPr id="12" name="Left Brace 11">
            <a:extLst>
              <a:ext uri="{FF2B5EF4-FFF2-40B4-BE49-F238E27FC236}">
                <a16:creationId xmlns:a16="http://schemas.microsoft.com/office/drawing/2014/main" id="{1ACC093B-AA72-29F5-145D-32E88F2E202E}"/>
              </a:ext>
            </a:extLst>
          </p:cNvPr>
          <p:cNvSpPr/>
          <p:nvPr/>
        </p:nvSpPr>
        <p:spPr>
          <a:xfrm rot="16200000">
            <a:off x="8083549" y="2647949"/>
            <a:ext cx="444501" cy="5537200"/>
          </a:xfrm>
          <a:prstGeom prst="leftBrace">
            <a:avLst>
              <a:gd name="adj1" fmla="val 18332"/>
              <a:gd name="adj2" fmla="val 57964"/>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F8AEE96-FB1B-F426-C6B3-DD4B829CDE18}"/>
              </a:ext>
            </a:extLst>
          </p:cNvPr>
          <p:cNvSpPr txBox="1"/>
          <p:nvPr/>
        </p:nvSpPr>
        <p:spPr>
          <a:xfrm>
            <a:off x="2147146" y="5605493"/>
            <a:ext cx="20454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66"/>
                </a:solidFill>
                <a:effectLst/>
                <a:uLnTx/>
                <a:uFillTx/>
                <a:latin typeface="Calibri"/>
                <a:ea typeface="+mn-ea"/>
                <a:cs typeface="+mn-cs"/>
              </a:rPr>
              <a:t>Knowledge Barriers</a:t>
            </a:r>
          </a:p>
        </p:txBody>
      </p:sp>
      <p:sp>
        <p:nvSpPr>
          <p:cNvPr id="14" name="TextBox 13">
            <a:extLst>
              <a:ext uri="{FF2B5EF4-FFF2-40B4-BE49-F238E27FC236}">
                <a16:creationId xmlns:a16="http://schemas.microsoft.com/office/drawing/2014/main" id="{D0A97B1D-53A3-5AB3-7335-0246C22ED801}"/>
              </a:ext>
            </a:extLst>
          </p:cNvPr>
          <p:cNvSpPr txBox="1"/>
          <p:nvPr/>
        </p:nvSpPr>
        <p:spPr>
          <a:xfrm>
            <a:off x="7887546" y="5605493"/>
            <a:ext cx="18313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66"/>
                </a:solidFill>
                <a:effectLst/>
                <a:uLnTx/>
                <a:uFillTx/>
                <a:latin typeface="Calibri"/>
                <a:ea typeface="+mn-ea"/>
                <a:cs typeface="+mn-cs"/>
              </a:rPr>
              <a:t>Financial Barriers</a:t>
            </a:r>
          </a:p>
        </p:txBody>
      </p:sp>
      <p:graphicFrame>
        <p:nvGraphicFramePr>
          <p:cNvPr id="3" name="Chart 2">
            <a:extLst>
              <a:ext uri="{FF2B5EF4-FFF2-40B4-BE49-F238E27FC236}">
                <a16:creationId xmlns:a16="http://schemas.microsoft.com/office/drawing/2014/main" id="{546F936D-7D1D-4575-BE47-010D3F3319BC}"/>
              </a:ext>
            </a:extLst>
          </p:cNvPr>
          <p:cNvGraphicFramePr>
            <a:graphicFrameLocks/>
          </p:cNvGraphicFramePr>
          <p:nvPr/>
        </p:nvGraphicFramePr>
        <p:xfrm>
          <a:off x="355600" y="1314449"/>
          <a:ext cx="11315700" cy="45275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3623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6DE32-5293-46E9-9D3F-4141A678C37E}"/>
              </a:ext>
            </a:extLst>
          </p:cNvPr>
          <p:cNvSpPr>
            <a:spLocks noGrp="1"/>
          </p:cNvSpPr>
          <p:nvPr>
            <p:ph type="title"/>
          </p:nvPr>
        </p:nvSpPr>
        <p:spPr/>
        <p:txBody>
          <a:bodyPr/>
          <a:lstStyle/>
          <a:p>
            <a:r>
              <a:rPr lang="en-US" b="1" dirty="0">
                <a:latin typeface="+mn-lt"/>
              </a:rPr>
              <a:t>Proposed Outcomes &amp; Deliverables</a:t>
            </a:r>
          </a:p>
        </p:txBody>
      </p:sp>
      <p:sp>
        <p:nvSpPr>
          <p:cNvPr id="3" name="Content Placeholder 2">
            <a:extLst>
              <a:ext uri="{FF2B5EF4-FFF2-40B4-BE49-F238E27FC236}">
                <a16:creationId xmlns:a16="http://schemas.microsoft.com/office/drawing/2014/main" id="{377DB494-3951-4C50-9FEA-29038AD6A895}"/>
              </a:ext>
            </a:extLst>
          </p:cNvPr>
          <p:cNvSpPr>
            <a:spLocks noGrp="1"/>
          </p:cNvSpPr>
          <p:nvPr>
            <p:ph idx="1"/>
          </p:nvPr>
        </p:nvSpPr>
        <p:spPr>
          <a:xfrm>
            <a:off x="520700" y="1672281"/>
            <a:ext cx="5196359" cy="4184508"/>
          </a:xfrm>
        </p:spPr>
        <p:txBody>
          <a:bodyPr>
            <a:noAutofit/>
          </a:bodyPr>
          <a:lstStyle/>
          <a:p>
            <a:pPr marR="0" lvl="0">
              <a:lnSpc>
                <a:spcPct val="100000"/>
              </a:lnSpc>
              <a:spcBef>
                <a:spcPts val="0"/>
              </a:spcBef>
              <a:spcAft>
                <a:spcPts val="1000"/>
              </a:spcAft>
            </a:pPr>
            <a:r>
              <a:rPr lang="en-US" sz="2000" u="sng" dirty="0">
                <a:effectLst/>
                <a:latin typeface="Calibri" panose="020F0502020204030204" pitchFamily="34" charset="0"/>
                <a:ea typeface="Calibri" panose="020F0502020204030204" pitchFamily="34" charset="0"/>
                <a:cs typeface="Times New Roman" panose="02020603050405020304" pitchFamily="18" charset="0"/>
              </a:rPr>
              <a:t>Outcomes</a:t>
            </a:r>
          </a:p>
          <a:p>
            <a:pPr marL="342900" marR="0" lvl="0" indent="-342900">
              <a:lnSpc>
                <a:spcPct val="100000"/>
              </a:lnSpc>
              <a:spcBef>
                <a:spcPts val="0"/>
              </a:spcBef>
              <a:spcAft>
                <a:spcPts val="10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Encourage additional outreach, technical assistance, funding, programmatic activities</a:t>
            </a:r>
          </a:p>
          <a:p>
            <a:pPr marL="342900" marR="0" lvl="0" indent="-342900">
              <a:lnSpc>
                <a:spcPct val="100000"/>
              </a:lnSpc>
              <a:spcBef>
                <a:spcPts val="0"/>
              </a:spcBef>
              <a:spcAft>
                <a:spcPts val="10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Foundation for additional research </a:t>
            </a:r>
          </a:p>
          <a:p>
            <a:pPr marL="342900" marR="0" lvl="0" indent="-342900">
              <a:lnSpc>
                <a:spcPct val="100000"/>
              </a:lnSpc>
              <a:spcBef>
                <a:spcPts val="0"/>
              </a:spcBef>
              <a:spcAft>
                <a:spcPts val="10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Foundation for combining environmental or other datasets </a:t>
            </a:r>
          </a:p>
          <a:p>
            <a:pPr marL="342900" marR="0" lvl="0" indent="-342900">
              <a:lnSpc>
                <a:spcPct val="100000"/>
              </a:lnSpc>
              <a:spcBef>
                <a:spcPts val="0"/>
              </a:spcBef>
              <a:spcAft>
                <a:spcPts val="10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Empower AI/AN Communities, community-based organizations, and other stakeholders</a:t>
            </a:r>
          </a:p>
        </p:txBody>
      </p:sp>
      <p:sp>
        <p:nvSpPr>
          <p:cNvPr id="4" name="Slide Number Placeholder 3">
            <a:extLst>
              <a:ext uri="{FF2B5EF4-FFF2-40B4-BE49-F238E27FC236}">
                <a16:creationId xmlns:a16="http://schemas.microsoft.com/office/drawing/2014/main" id="{EEA195C2-E34F-4E8D-B2C4-6C2000772C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636FEB0B-0626-18D6-0EC5-EF40E7F5BB6C}"/>
              </a:ext>
            </a:extLst>
          </p:cNvPr>
          <p:cNvSpPr txBox="1">
            <a:spLocks/>
          </p:cNvSpPr>
          <p:nvPr/>
        </p:nvSpPr>
        <p:spPr>
          <a:xfrm>
            <a:off x="6829168" y="1672281"/>
            <a:ext cx="4842132" cy="40777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u="none"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600"/>
              </a:spcAft>
              <a:buClrTx/>
              <a:buSzTx/>
              <a:buFont typeface="Arial" panose="020B0604020202020204" pitchFamily="34" charset="0"/>
              <a:buNone/>
              <a:tabLst/>
              <a:defRPr/>
            </a:pPr>
            <a:r>
              <a:rPr kumimoji="0" lang="en-US" sz="2000" b="0" i="0" u="sng" strike="noStrike" kern="1200" cap="none" spc="0" normalizeH="0" baseline="0" noProof="0" dirty="0">
                <a:ln>
                  <a:noFill/>
                </a:ln>
                <a:solidFill>
                  <a:srgbClr val="003366"/>
                </a:solidFill>
                <a:effectLst/>
                <a:uLnTx/>
                <a:uFillTx/>
                <a:latin typeface="Calibri" panose="020F0502020204030204" pitchFamily="34" charset="0"/>
                <a:ea typeface="Calibri" panose="020F0502020204030204" pitchFamily="34" charset="0"/>
                <a:cs typeface="Times New Roman" panose="02020603050405020304" pitchFamily="18" charset="0"/>
              </a:rPr>
              <a:t>Deliverables</a:t>
            </a:r>
            <a:endParaRPr kumimoji="0" lang="en-US" sz="2000" b="1" i="0" u="none" strike="noStrike" kern="1200" cap="none" spc="0" normalizeH="0" baseline="0" noProof="0" dirty="0">
              <a:ln>
                <a:noFill/>
              </a:ln>
              <a:solidFill>
                <a:srgbClr val="003366"/>
              </a:solidFill>
              <a:effectLst/>
              <a:uLnTx/>
              <a:uFillTx/>
              <a:latin typeface="Calibri"/>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6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66"/>
                </a:solidFill>
                <a:effectLst/>
                <a:uLnTx/>
                <a:uFillTx/>
                <a:latin typeface="Calibri"/>
                <a:ea typeface="Calibri" panose="020F0502020204030204" pitchFamily="34" charset="0"/>
                <a:cs typeface="Times New Roman" panose="02020603050405020304" pitchFamily="18" charset="0"/>
              </a:rPr>
              <a:t>Research summary flyer</a:t>
            </a:r>
          </a:p>
          <a:p>
            <a:pPr marL="342900" marR="0" lvl="0" indent="-342900" algn="l" defTabSz="914400" rtl="0" eaLnBrk="1" fontAlgn="auto" latinLnBrk="0" hangingPunct="1">
              <a:lnSpc>
                <a:spcPct val="106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66"/>
                </a:solidFill>
                <a:effectLst/>
                <a:uLnTx/>
                <a:uFillTx/>
                <a:latin typeface="Calibri"/>
                <a:ea typeface="Calibri" panose="020F0502020204030204" pitchFamily="34" charset="0"/>
                <a:cs typeface="Times New Roman" panose="02020603050405020304" pitchFamily="18" charset="0"/>
              </a:rPr>
              <a:t>Research report to be published on EPA website</a:t>
            </a:r>
          </a:p>
          <a:p>
            <a:pPr marL="342900" marR="0" lvl="0" indent="-342900" algn="l" defTabSz="914400" rtl="0" eaLnBrk="1" fontAlgn="auto" latinLnBrk="0" hangingPunct="1">
              <a:lnSpc>
                <a:spcPct val="106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66"/>
                </a:solidFill>
                <a:effectLst/>
                <a:uLnTx/>
                <a:uFillTx/>
                <a:latin typeface="Calibri"/>
                <a:ea typeface="Calibri" panose="020F0502020204030204" pitchFamily="34" charset="0"/>
                <a:cs typeface="Times New Roman" panose="02020603050405020304" pitchFamily="18" charset="0"/>
              </a:rPr>
              <a:t>Public web map / GIS layers that allow interactive engagement and public </a:t>
            </a:r>
            <a:r>
              <a:rPr kumimoji="0" lang="en-US" sz="2000" b="0" i="0" u="none" strike="noStrike" kern="1200" cap="none" spc="0" normalizeH="0" baseline="0" noProof="0">
                <a:ln>
                  <a:noFill/>
                </a:ln>
                <a:solidFill>
                  <a:srgbClr val="003366"/>
                </a:solidFill>
                <a:effectLst/>
                <a:uLnTx/>
                <a:uFillTx/>
                <a:latin typeface="Calibri"/>
                <a:ea typeface="Calibri" panose="020F0502020204030204" pitchFamily="34" charset="0"/>
                <a:cs typeface="Times New Roman" panose="02020603050405020304" pitchFamily="18" charset="0"/>
              </a:rPr>
              <a:t>data analysis</a:t>
            </a:r>
            <a:endParaRPr kumimoji="0" lang="en-US" sz="2000" b="0" i="0" u="none" strike="noStrike" kern="1200" cap="none" spc="0" normalizeH="0" baseline="0" noProof="0" dirty="0">
              <a:ln>
                <a:noFill/>
              </a:ln>
              <a:solidFill>
                <a:srgbClr val="003366"/>
              </a:solidFill>
              <a:effectLst/>
              <a:uLnTx/>
              <a:uFillTx/>
              <a:latin typeface="Calibri"/>
              <a:ea typeface="Calibri" panose="020F0502020204030204"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43603DA7-FC66-07BB-6FAF-2487A7411002}"/>
              </a:ext>
            </a:extLst>
          </p:cNvPr>
          <p:cNvCxnSpPr/>
          <p:nvPr/>
        </p:nvCxnSpPr>
        <p:spPr>
          <a:xfrm>
            <a:off x="6236044" y="1672281"/>
            <a:ext cx="0" cy="374821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97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A5EFA171-5FA5-EC88-91A0-1B4E23A11C6C}"/>
              </a:ext>
            </a:extLst>
          </p:cNvPr>
          <p:cNvSpPr>
            <a:spLocks noGrp="1"/>
          </p:cNvSpPr>
          <p:nvPr>
            <p:ph idx="1"/>
          </p:nvPr>
        </p:nvSpPr>
        <p:spPr>
          <a:xfrm>
            <a:off x="838201" y="2623381"/>
            <a:ext cx="3888528" cy="3553581"/>
          </a:xfrm>
        </p:spPr>
        <p:txBody>
          <a:bodyPr>
            <a:normAutofit/>
          </a:bodyPr>
          <a:lstStyle/>
          <a:p>
            <a:r>
              <a:rPr lang="en-US" sz="3200" dirty="0"/>
              <a:t>More info at:</a:t>
            </a:r>
          </a:p>
          <a:p>
            <a:r>
              <a:rPr lang="en-US" sz="3200" dirty="0">
                <a:hlinkClick r:id="rId2"/>
              </a:rPr>
              <a:t>https://www.epa.gov/small-and-rural-wastewater-systems</a:t>
            </a:r>
            <a:endParaRPr lang="en-US" sz="3200" dirty="0"/>
          </a:p>
          <a:p>
            <a:endParaRPr lang="en-US" sz="2000" dirty="0"/>
          </a:p>
        </p:txBody>
      </p:sp>
      <p:pic>
        <p:nvPicPr>
          <p:cNvPr id="6" name="Picture 5">
            <a:extLst>
              <a:ext uri="{FF2B5EF4-FFF2-40B4-BE49-F238E27FC236}">
                <a16:creationId xmlns:a16="http://schemas.microsoft.com/office/drawing/2014/main" id="{0733DBDA-E631-DAF4-8C79-925D253A3B39}"/>
              </a:ext>
            </a:extLst>
          </p:cNvPr>
          <p:cNvPicPr>
            <a:picLocks noChangeAspect="1"/>
          </p:cNvPicPr>
          <p:nvPr/>
        </p:nvPicPr>
        <p:blipFill>
          <a:blip r:embed="rId3"/>
          <a:stretch>
            <a:fillRect/>
          </a:stretch>
        </p:blipFill>
        <p:spPr>
          <a:xfrm>
            <a:off x="6067531" y="133065"/>
            <a:ext cx="5097161" cy="6493203"/>
          </a:xfrm>
          <a:prstGeom prst="rect">
            <a:avLst/>
          </a:prstGeom>
        </p:spPr>
      </p:pic>
      <p:sp>
        <p:nvSpPr>
          <p:cNvPr id="4" name="Slide Number Placeholder 3">
            <a:extLst>
              <a:ext uri="{FF2B5EF4-FFF2-40B4-BE49-F238E27FC236}">
                <a16:creationId xmlns:a16="http://schemas.microsoft.com/office/drawing/2014/main" id="{0B4E74E8-11F6-1E40-287F-0C467935FEB1}"/>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0678034-1553-42D3-8F41-00DF5023F3D5}"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94556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F6F9F1-9F26-C88F-2E16-9A5770654CA8}"/>
              </a:ext>
            </a:extLst>
          </p:cNvPr>
          <p:cNvSpPr>
            <a:spLocks noGrp="1"/>
          </p:cNvSpPr>
          <p:nvPr>
            <p:ph idx="1"/>
          </p:nvPr>
        </p:nvSpPr>
        <p:spPr/>
        <p:txBody>
          <a:bodyPr/>
          <a:lstStyle/>
          <a:p>
            <a:pPr algn="ctr"/>
            <a:r>
              <a:rPr lang="en-US" sz="3600" b="1" dirty="0"/>
              <a:t>Thank you</a:t>
            </a:r>
            <a:endParaRPr lang="en-US" b="1" dirty="0"/>
          </a:p>
          <a:p>
            <a:pPr algn="ctr"/>
            <a:endParaRPr lang="en-US" dirty="0"/>
          </a:p>
          <a:p>
            <a:pPr algn="ctr"/>
            <a:r>
              <a:rPr lang="en-US" dirty="0"/>
              <a:t>Matthew Richardson</a:t>
            </a:r>
          </a:p>
          <a:p>
            <a:pPr algn="ctr"/>
            <a:r>
              <a:rPr lang="en-US" dirty="0"/>
              <a:t>US EPA</a:t>
            </a:r>
          </a:p>
          <a:p>
            <a:pPr algn="ctr"/>
            <a:r>
              <a:rPr lang="en-US" dirty="0"/>
              <a:t>Office of Water</a:t>
            </a:r>
          </a:p>
          <a:p>
            <a:pPr algn="ctr"/>
            <a:r>
              <a:rPr lang="en-US" dirty="0"/>
              <a:t>Richardson.Matthew@EPA.gov</a:t>
            </a:r>
          </a:p>
        </p:txBody>
      </p:sp>
      <p:sp>
        <p:nvSpPr>
          <p:cNvPr id="4" name="Slide Number Placeholder 3">
            <a:extLst>
              <a:ext uri="{FF2B5EF4-FFF2-40B4-BE49-F238E27FC236}">
                <a16:creationId xmlns:a16="http://schemas.microsoft.com/office/drawing/2014/main" id="{9B8E1A53-7511-749E-4C62-1297D6044A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4481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white sign with white text&#10;&#10;Description automatically generated">
            <a:extLst>
              <a:ext uri="{FF2B5EF4-FFF2-40B4-BE49-F238E27FC236}">
                <a16:creationId xmlns:a16="http://schemas.microsoft.com/office/drawing/2014/main" id="{0EEBD6F1-36A2-FE6D-FD14-AFAE39B58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2045754"/>
            <a:ext cx="5294716" cy="2766489"/>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collection of logos of different brands&#10;&#10;Description automatically generated">
            <a:extLst>
              <a:ext uri="{FF2B5EF4-FFF2-40B4-BE49-F238E27FC236}">
                <a16:creationId xmlns:a16="http://schemas.microsoft.com/office/drawing/2014/main" id="{90485177-2C64-2EC7-69D3-65DA8FA0B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17" y="1873677"/>
            <a:ext cx="5294715" cy="3110645"/>
          </a:xfrm>
          <a:prstGeom prst="rect">
            <a:avLst/>
          </a:prstGeom>
        </p:spPr>
      </p:pic>
    </p:spTree>
    <p:extLst>
      <p:ext uri="{BB962C8B-B14F-4D97-AF65-F5344CB8AC3E}">
        <p14:creationId xmlns:p14="http://schemas.microsoft.com/office/powerpoint/2010/main" val="3714676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Grp="1" noChangeArrowheads="1"/>
          </p:cNvSpPr>
          <p:nvPr>
            <p:ph type="ctrTitle"/>
          </p:nvPr>
        </p:nvSpPr>
        <p:spPr bwMode="auto">
          <a:xfrm>
            <a:off x="602373" y="2637940"/>
            <a:ext cx="12192000" cy="1393802"/>
          </a:xfrm>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algn="l" eaLnBrk="1" hangingPunct="1">
              <a:lnSpc>
                <a:spcPct val="150000"/>
              </a:lnSpc>
            </a:pPr>
            <a:r>
              <a:rPr lang="en-US" sz="2400" b="1" dirty="0">
                <a:effectLst/>
                <a:latin typeface="Roboto" panose="02000000000000000000" pitchFamily="2" charset="0"/>
                <a:ea typeface="Roboto" panose="02000000000000000000" pitchFamily="2" charset="0"/>
                <a:cs typeface="Roboto" panose="02000000000000000000" pitchFamily="2" charset="0"/>
              </a:rPr>
              <a:t>Enhanced onsite wastewater treatment to reduce groundwater pollution </a:t>
            </a:r>
            <a:br>
              <a:rPr lang="en-US" sz="2400" dirty="0">
                <a:effectLst/>
                <a:latin typeface="Roboto" panose="02000000000000000000" pitchFamily="2" charset="0"/>
                <a:ea typeface="Roboto" panose="02000000000000000000" pitchFamily="2" charset="0"/>
                <a:cs typeface="Roboto" panose="02000000000000000000" pitchFamily="2" charset="0"/>
              </a:rPr>
            </a:br>
            <a:r>
              <a:rPr lang="en-US" sz="2000" dirty="0">
                <a:effectLst/>
                <a:latin typeface="Roboto" panose="02000000000000000000" pitchFamily="2" charset="0"/>
                <a:ea typeface="Roboto" panose="02000000000000000000" pitchFamily="2" charset="0"/>
                <a:cs typeface="Roboto" panose="02000000000000000000" pitchFamily="2" charset="0"/>
              </a:rPr>
              <a:t>lessons fro</a:t>
            </a:r>
            <a:r>
              <a:rPr lang="en-US" sz="2000" dirty="0">
                <a:latin typeface="Roboto" panose="02000000000000000000" pitchFamily="2" charset="0"/>
                <a:ea typeface="Roboto" panose="02000000000000000000" pitchFamily="2" charset="0"/>
                <a:cs typeface="Roboto" panose="02000000000000000000" pitchFamily="2" charset="0"/>
              </a:rPr>
              <a:t>m a demonstration study in Cape Cod, Massachusetts</a:t>
            </a:r>
          </a:p>
        </p:txBody>
      </p:sp>
      <p:sp>
        <p:nvSpPr>
          <p:cNvPr id="4" name="Rectangle 3"/>
          <p:cNvSpPr>
            <a:spLocks noGrp="1" noChangeArrowheads="1"/>
          </p:cNvSpPr>
          <p:nvPr>
            <p:ph type="subTitle" idx="1"/>
          </p:nvPr>
        </p:nvSpPr>
        <p:spPr bwMode="auto">
          <a:xfrm>
            <a:off x="476754" y="6007569"/>
            <a:ext cx="9753600" cy="768784"/>
          </a:xfrm>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800" dirty="0"/>
              <a:t>Laura Erban, PhD</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Office of Research and Development</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Center for Environmental Measurement and Modeling, Atlantic Coastal Environmental Sciences Division</a:t>
            </a:r>
            <a:endParaRPr lang="en-US" sz="1800" dirty="0"/>
          </a:p>
        </p:txBody>
      </p:sp>
      <p:sp>
        <p:nvSpPr>
          <p:cNvPr id="9" name="Rectangle 4"/>
          <p:cNvSpPr txBox="1">
            <a:spLocks noChangeArrowheads="1"/>
          </p:cNvSpPr>
          <p:nvPr/>
        </p:nvSpPr>
        <p:spPr bwMode="auto">
          <a:xfrm>
            <a:off x="7683691" y="6268870"/>
            <a:ext cx="4201018" cy="40115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defPPr>
              <a:defRPr lang="en-US"/>
            </a:defPPr>
            <a:lvl1pPr algn="r" rtl="0" eaLnBrk="0" fontAlgn="base" hangingPunct="0">
              <a:spcBef>
                <a:spcPct val="0"/>
              </a:spcBef>
              <a:spcAft>
                <a:spcPct val="0"/>
              </a:spcAft>
              <a:defRPr sz="1000" b="1" kern="1200" smtClean="0">
                <a:solidFill>
                  <a:schemeClr val="bg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pitchFamily="1" charset="-128"/>
                <a:cs typeface="+mn-cs"/>
              </a:rPr>
              <a:t>EPA Decentralized Wastewater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pitchFamily="1" charset="-128"/>
                <a:cs typeface="+mn-cs"/>
              </a:rPr>
              <a:t>MOU Partnership Renewal</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charset="0"/>
                <a:ea typeface="ＭＳ Ｐゴシック" pitchFamily="1" charset="-128"/>
                <a:cs typeface="+mn-cs"/>
              </a:rPr>
              <a:t>December 6, 2023</a:t>
            </a:r>
          </a:p>
        </p:txBody>
      </p:sp>
    </p:spTree>
    <p:extLst>
      <p:ext uri="{BB962C8B-B14F-4D97-AF65-F5344CB8AC3E}">
        <p14:creationId xmlns:p14="http://schemas.microsoft.com/office/powerpoint/2010/main" val="3713045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D308-A682-4762-9D62-A87EA80CF13F}"/>
              </a:ext>
            </a:extLst>
          </p:cNvPr>
          <p:cNvSpPr>
            <a:spLocks noGrp="1"/>
          </p:cNvSpPr>
          <p:nvPr>
            <p:ph type="ctrTitle"/>
          </p:nvPr>
        </p:nvSpPr>
        <p:spPr>
          <a:xfrm>
            <a:off x="1064712" y="1377388"/>
            <a:ext cx="10083452" cy="2951544"/>
          </a:xfrm>
        </p:spPr>
        <p:txBody>
          <a:bodyPr anchor="ctr">
            <a:noAutofit/>
          </a:bodyPr>
          <a:lstStyle/>
          <a:p>
            <a:r>
              <a:rPr lang="en-US" sz="4400" b="1" dirty="0">
                <a:latin typeface="Calibri Light" panose="020F0302020204030204" pitchFamily="34" charset="0"/>
                <a:cs typeface="Calibri Light" panose="020F0302020204030204" pitchFamily="34" charset="0"/>
              </a:rPr>
              <a:t>Mapping Analysis of </a:t>
            </a:r>
            <a:br>
              <a:rPr lang="en-US" sz="4400" b="1" dirty="0">
                <a:latin typeface="Calibri Light" panose="020F0302020204030204" pitchFamily="34" charset="0"/>
                <a:cs typeface="Calibri Light" panose="020F0302020204030204" pitchFamily="34" charset="0"/>
              </a:rPr>
            </a:br>
            <a:r>
              <a:rPr lang="en-US" sz="4400" b="1" dirty="0">
                <a:latin typeface="Calibri Light" panose="020F0302020204030204" pitchFamily="34" charset="0"/>
                <a:cs typeface="Calibri Light" panose="020F0302020204030204" pitchFamily="34" charset="0"/>
              </a:rPr>
              <a:t>Septic Systems in Tribal Areas</a:t>
            </a:r>
            <a:br>
              <a:rPr lang="en-US" sz="4400" b="1" dirty="0">
                <a:latin typeface="Calibri Light" panose="020F0302020204030204" pitchFamily="34" charset="0"/>
                <a:cs typeface="Calibri Light" panose="020F0302020204030204" pitchFamily="34" charset="0"/>
              </a:rPr>
            </a:br>
            <a:br>
              <a:rPr lang="en-US" sz="4400" b="1" dirty="0">
                <a:latin typeface="Calibri Light" panose="020F0302020204030204" pitchFamily="34" charset="0"/>
                <a:cs typeface="Calibri Light" panose="020F0302020204030204" pitchFamily="34" charset="0"/>
              </a:rPr>
            </a:br>
            <a:r>
              <a:rPr lang="en-US" sz="3200" b="1" dirty="0">
                <a:latin typeface="Calibri Light" panose="020F0302020204030204" pitchFamily="34" charset="0"/>
                <a:cs typeface="Calibri Light" panose="020F0302020204030204" pitchFamily="34" charset="0"/>
              </a:rPr>
              <a:t>Determining the Prevalence and Potential Condition of Septic Systems Across Reportable American Indian and Alaska Native (AI/AN) Homes</a:t>
            </a:r>
            <a:br>
              <a:rPr lang="en-US" sz="3200" b="1" dirty="0">
                <a:latin typeface="Calibri Light" panose="020F0302020204030204" pitchFamily="34" charset="0"/>
                <a:cs typeface="Calibri Light" panose="020F0302020204030204" pitchFamily="34" charset="0"/>
              </a:rPr>
            </a:br>
            <a:r>
              <a:rPr lang="en-US" sz="3200" b="1" dirty="0">
                <a:latin typeface="Calibri Light" panose="020F0302020204030204" pitchFamily="34" charset="0"/>
                <a:cs typeface="Calibri Light" panose="020F0302020204030204" pitchFamily="34" charset="0"/>
              </a:rPr>
              <a:t>Preliminary Results </a:t>
            </a:r>
            <a:endParaRPr lang="en-US" sz="4400" b="1" i="1" dirty="0">
              <a:highlight>
                <a:srgbClr val="FFFF00"/>
              </a:highlight>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026ACAD1-B96D-4C38-BB4B-AC29900066AC}"/>
              </a:ext>
            </a:extLst>
          </p:cNvPr>
          <p:cNvSpPr>
            <a:spLocks noGrp="1"/>
          </p:cNvSpPr>
          <p:nvPr>
            <p:ph type="subTitle" idx="1"/>
          </p:nvPr>
        </p:nvSpPr>
        <p:spPr>
          <a:xfrm>
            <a:off x="1524000" y="3602038"/>
            <a:ext cx="9624164" cy="2097304"/>
          </a:xfrm>
        </p:spPr>
        <p:txBody>
          <a:bodyPr anchor="b"/>
          <a:lstStyle/>
          <a:p>
            <a:pPr algn="r"/>
            <a:r>
              <a:rPr lang="en-US" dirty="0"/>
              <a:t>December 6, 2023</a:t>
            </a:r>
          </a:p>
          <a:p>
            <a:pPr algn="r"/>
            <a:r>
              <a:rPr lang="en-US" i="1" dirty="0"/>
              <a:t>DRAFT - Do Not Cite, Work in Progress</a:t>
            </a:r>
          </a:p>
        </p:txBody>
      </p:sp>
    </p:spTree>
    <p:extLst>
      <p:ext uri="{BB962C8B-B14F-4D97-AF65-F5344CB8AC3E}">
        <p14:creationId xmlns:p14="http://schemas.microsoft.com/office/powerpoint/2010/main" val="3343254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E74C080-C82B-6097-CBF3-58B0B32B0380}"/>
              </a:ext>
            </a:extLst>
          </p:cNvPr>
          <p:cNvSpPr>
            <a:spLocks noGrp="1"/>
          </p:cNvSpPr>
          <p:nvPr>
            <p:ph type="title"/>
          </p:nvPr>
        </p:nvSpPr>
        <p:spPr>
          <a:xfrm>
            <a:off x="789067" y="1113021"/>
            <a:ext cx="10515723" cy="1016000"/>
          </a:xfrm>
        </p:spPr>
        <p:txBody>
          <a:bodyPr>
            <a:normAutofit/>
          </a:bodyPr>
          <a:lstStyle/>
          <a:p>
            <a:pPr>
              <a:lnSpc>
                <a:spcPct val="150000"/>
              </a:lnSpc>
            </a:pPr>
            <a:r>
              <a:rPr lang="en-US" sz="2400" dirty="0">
                <a:latin typeface="Roboto" panose="02000000000000000000" pitchFamily="2" charset="0"/>
                <a:ea typeface="Roboto" panose="02000000000000000000" pitchFamily="2" charset="0"/>
                <a:cs typeface="Roboto" panose="02000000000000000000" pitchFamily="2" charset="0"/>
              </a:rPr>
              <a:t>Acknowledgments</a:t>
            </a:r>
          </a:p>
        </p:txBody>
      </p:sp>
      <p:grpSp>
        <p:nvGrpSpPr>
          <p:cNvPr id="14" name="Group 13" descr="Massachusetts Alternative Septic System Test Center, Massachusetts Department of Environmental Protection, US Geological Survey, US Environmental Protection Agency, US Department of Agriculture, Interfluve, Horsley Witten Group, Mashpee Wampanoag Tribe, Barnstable Clean Water Coalition, Town of Barnstable, Massachusetts Division of Ecological Restoration, Local farmers and other landowners, The Nature Conservancy">
            <a:extLst>
              <a:ext uri="{FF2B5EF4-FFF2-40B4-BE49-F238E27FC236}">
                <a16:creationId xmlns:a16="http://schemas.microsoft.com/office/drawing/2014/main" id="{17F9624B-7CD4-E46A-1AC0-CBE4395D09A1}"/>
              </a:ext>
            </a:extLst>
          </p:cNvPr>
          <p:cNvGrpSpPr/>
          <p:nvPr/>
        </p:nvGrpSpPr>
        <p:grpSpPr>
          <a:xfrm>
            <a:off x="846217" y="1723434"/>
            <a:ext cx="10387517" cy="3871061"/>
            <a:chOff x="846217" y="1723434"/>
            <a:chExt cx="10387517" cy="3871061"/>
          </a:xfrm>
        </p:grpSpPr>
        <p:pic>
          <p:nvPicPr>
            <p:cNvPr id="7" name="Picture 2">
              <a:extLst>
                <a:ext uri="{FF2B5EF4-FFF2-40B4-BE49-F238E27FC236}">
                  <a16:creationId xmlns:a16="http://schemas.microsoft.com/office/drawing/2014/main" id="{DF780CAE-70F4-4EEC-EE28-EE109AF19761}"/>
                </a:ext>
              </a:extLst>
            </p:cNvPr>
            <p:cNvPicPr>
              <a:picLocks noChangeAspect="1" noChangeArrowheads="1"/>
            </p:cNvPicPr>
            <p:nvPr/>
          </p:nvPicPr>
          <p:blipFill>
            <a:blip r:embed="rId3" cstate="print"/>
            <a:srcRect/>
            <a:stretch>
              <a:fillRect/>
            </a:stretch>
          </p:blipFill>
          <p:spPr bwMode="auto">
            <a:xfrm>
              <a:off x="3059420" y="2464284"/>
              <a:ext cx="1273135" cy="520649"/>
            </a:xfrm>
            <a:prstGeom prst="rect">
              <a:avLst/>
            </a:prstGeom>
            <a:noFill/>
          </p:spPr>
        </p:pic>
        <p:pic>
          <p:nvPicPr>
            <p:cNvPr id="8" name="Picture 2">
              <a:extLst>
                <a:ext uri="{FF2B5EF4-FFF2-40B4-BE49-F238E27FC236}">
                  <a16:creationId xmlns:a16="http://schemas.microsoft.com/office/drawing/2014/main" id="{93B8100D-1231-F42B-1C6B-CF061A64D55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016" b="16099"/>
            <a:stretch/>
          </p:blipFill>
          <p:spPr bwMode="auto">
            <a:xfrm>
              <a:off x="3059420" y="3405152"/>
              <a:ext cx="1229480" cy="5482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429B22E-5586-227A-DA46-851F7E5BAB3C}"/>
                </a:ext>
              </a:extLst>
            </p:cNvPr>
            <p:cNvPicPr>
              <a:picLocks noChangeAspect="1"/>
            </p:cNvPicPr>
            <p:nvPr/>
          </p:nvPicPr>
          <p:blipFill>
            <a:blip r:embed="rId5"/>
            <a:stretch>
              <a:fillRect/>
            </a:stretch>
          </p:blipFill>
          <p:spPr>
            <a:xfrm>
              <a:off x="7285496" y="4273967"/>
              <a:ext cx="1898626" cy="1246202"/>
            </a:xfrm>
            <a:prstGeom prst="rect">
              <a:avLst/>
            </a:prstGeom>
          </p:spPr>
        </p:pic>
        <p:pic>
          <p:nvPicPr>
            <p:cNvPr id="10" name="Picture 9">
              <a:extLst>
                <a:ext uri="{FF2B5EF4-FFF2-40B4-BE49-F238E27FC236}">
                  <a16:creationId xmlns:a16="http://schemas.microsoft.com/office/drawing/2014/main" id="{BA783906-9F21-5A89-5435-F5BC2B14E392}"/>
                </a:ext>
              </a:extLst>
            </p:cNvPr>
            <p:cNvPicPr>
              <a:picLocks noChangeAspect="1"/>
            </p:cNvPicPr>
            <p:nvPr/>
          </p:nvPicPr>
          <p:blipFill>
            <a:blip r:embed="rId6"/>
            <a:stretch>
              <a:fillRect/>
            </a:stretch>
          </p:blipFill>
          <p:spPr>
            <a:xfrm>
              <a:off x="9587351" y="4125581"/>
              <a:ext cx="1646383" cy="471400"/>
            </a:xfrm>
            <a:prstGeom prst="rect">
              <a:avLst/>
            </a:prstGeom>
          </p:spPr>
        </p:pic>
        <p:pic>
          <p:nvPicPr>
            <p:cNvPr id="11" name="Picture 10">
              <a:extLst>
                <a:ext uri="{FF2B5EF4-FFF2-40B4-BE49-F238E27FC236}">
                  <a16:creationId xmlns:a16="http://schemas.microsoft.com/office/drawing/2014/main" id="{14C94476-C481-0B36-4CEF-7B7A603E91DE}"/>
                </a:ext>
              </a:extLst>
            </p:cNvPr>
            <p:cNvPicPr>
              <a:picLocks noChangeAspect="1"/>
            </p:cNvPicPr>
            <p:nvPr/>
          </p:nvPicPr>
          <p:blipFill>
            <a:blip r:embed="rId7"/>
            <a:stretch>
              <a:fillRect/>
            </a:stretch>
          </p:blipFill>
          <p:spPr>
            <a:xfrm>
              <a:off x="7274305" y="3336875"/>
              <a:ext cx="1898626" cy="691475"/>
            </a:xfrm>
            <a:prstGeom prst="rect">
              <a:avLst/>
            </a:prstGeom>
          </p:spPr>
        </p:pic>
        <p:pic>
          <p:nvPicPr>
            <p:cNvPr id="12" name="Picture 11">
              <a:extLst>
                <a:ext uri="{FF2B5EF4-FFF2-40B4-BE49-F238E27FC236}">
                  <a16:creationId xmlns:a16="http://schemas.microsoft.com/office/drawing/2014/main" id="{C7F5F65A-C565-E305-5242-C01EF8981969}"/>
                </a:ext>
              </a:extLst>
            </p:cNvPr>
            <p:cNvPicPr>
              <a:picLocks noChangeAspect="1"/>
            </p:cNvPicPr>
            <p:nvPr/>
          </p:nvPicPr>
          <p:blipFill>
            <a:blip r:embed="rId8"/>
            <a:stretch>
              <a:fillRect/>
            </a:stretch>
          </p:blipFill>
          <p:spPr>
            <a:xfrm>
              <a:off x="7277345" y="2105154"/>
              <a:ext cx="1533684" cy="936145"/>
            </a:xfrm>
            <a:prstGeom prst="rect">
              <a:avLst/>
            </a:prstGeom>
          </p:spPr>
        </p:pic>
        <p:pic>
          <p:nvPicPr>
            <p:cNvPr id="16" name="Picture 15">
              <a:extLst>
                <a:ext uri="{FF2B5EF4-FFF2-40B4-BE49-F238E27FC236}">
                  <a16:creationId xmlns:a16="http://schemas.microsoft.com/office/drawing/2014/main" id="{DDA4C7F0-9AEF-0CF7-2EC9-1EC87530DD50}"/>
                </a:ext>
              </a:extLst>
            </p:cNvPr>
            <p:cNvPicPr>
              <a:picLocks noChangeAspect="1"/>
            </p:cNvPicPr>
            <p:nvPr/>
          </p:nvPicPr>
          <p:blipFill>
            <a:blip r:embed="rId9"/>
            <a:stretch>
              <a:fillRect/>
            </a:stretch>
          </p:blipFill>
          <p:spPr>
            <a:xfrm>
              <a:off x="4888240" y="1723434"/>
              <a:ext cx="1550156" cy="3871061"/>
            </a:xfrm>
            <a:prstGeom prst="rect">
              <a:avLst/>
            </a:prstGeom>
          </p:spPr>
        </p:pic>
        <p:pic>
          <p:nvPicPr>
            <p:cNvPr id="20" name="Picture 19">
              <a:extLst>
                <a:ext uri="{FF2B5EF4-FFF2-40B4-BE49-F238E27FC236}">
                  <a16:creationId xmlns:a16="http://schemas.microsoft.com/office/drawing/2014/main" id="{51DA0474-C76F-FBB6-51C5-FC2392962188}"/>
                </a:ext>
              </a:extLst>
            </p:cNvPr>
            <p:cNvPicPr>
              <a:picLocks noChangeAspect="1"/>
            </p:cNvPicPr>
            <p:nvPr/>
          </p:nvPicPr>
          <p:blipFill>
            <a:blip r:embed="rId10"/>
            <a:stretch>
              <a:fillRect/>
            </a:stretch>
          </p:blipFill>
          <p:spPr>
            <a:xfrm>
              <a:off x="3133975" y="4256095"/>
              <a:ext cx="1020884" cy="1002490"/>
            </a:xfrm>
            <a:prstGeom prst="rect">
              <a:avLst/>
            </a:prstGeom>
          </p:spPr>
        </p:pic>
        <p:sp>
          <p:nvSpPr>
            <p:cNvPr id="21" name="TextBox 20">
              <a:extLst>
                <a:ext uri="{FF2B5EF4-FFF2-40B4-BE49-F238E27FC236}">
                  <a16:creationId xmlns:a16="http://schemas.microsoft.com/office/drawing/2014/main" id="{6E120215-8D5D-E422-03F9-5CEEE4235202}"/>
                </a:ext>
              </a:extLst>
            </p:cNvPr>
            <p:cNvSpPr txBox="1"/>
            <p:nvPr/>
          </p:nvSpPr>
          <p:spPr>
            <a:xfrm flipH="1">
              <a:off x="9649978" y="2625800"/>
              <a:ext cx="1370696" cy="830997"/>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rPr>
                <a:t>Local farmers and other landowners</a:t>
              </a:r>
            </a:p>
          </p:txBody>
        </p:sp>
        <p:pic>
          <p:nvPicPr>
            <p:cNvPr id="2" name="Picture 1">
              <a:extLst>
                <a:ext uri="{FF2B5EF4-FFF2-40B4-BE49-F238E27FC236}">
                  <a16:creationId xmlns:a16="http://schemas.microsoft.com/office/drawing/2014/main" id="{34472B31-5E43-23A1-A2A4-3064733E0B5B}"/>
                </a:ext>
              </a:extLst>
            </p:cNvPr>
            <p:cNvPicPr>
              <a:picLocks noChangeAspect="1"/>
            </p:cNvPicPr>
            <p:nvPr/>
          </p:nvPicPr>
          <p:blipFill>
            <a:blip r:embed="rId11"/>
            <a:stretch>
              <a:fillRect/>
            </a:stretch>
          </p:blipFill>
          <p:spPr>
            <a:xfrm>
              <a:off x="1035125" y="3722017"/>
              <a:ext cx="891303" cy="1143448"/>
            </a:xfrm>
            <a:prstGeom prst="rect">
              <a:avLst/>
            </a:prstGeom>
          </p:spPr>
        </p:pic>
        <p:pic>
          <p:nvPicPr>
            <p:cNvPr id="3" name="Picture 2">
              <a:extLst>
                <a:ext uri="{FF2B5EF4-FFF2-40B4-BE49-F238E27FC236}">
                  <a16:creationId xmlns:a16="http://schemas.microsoft.com/office/drawing/2014/main" id="{2B79F73B-8168-9F8E-87C9-0C69893E74D6}"/>
                </a:ext>
              </a:extLst>
            </p:cNvPr>
            <p:cNvPicPr>
              <a:picLocks noChangeAspect="1"/>
            </p:cNvPicPr>
            <p:nvPr/>
          </p:nvPicPr>
          <p:blipFill>
            <a:blip r:embed="rId12"/>
            <a:stretch>
              <a:fillRect/>
            </a:stretch>
          </p:blipFill>
          <p:spPr>
            <a:xfrm>
              <a:off x="846217" y="2775809"/>
              <a:ext cx="1603101" cy="585653"/>
            </a:xfrm>
            <a:prstGeom prst="rect">
              <a:avLst/>
            </a:prstGeom>
          </p:spPr>
        </p:pic>
      </p:grpSp>
      <p:sp>
        <p:nvSpPr>
          <p:cNvPr id="5" name="TextBox 4">
            <a:extLst>
              <a:ext uri="{FF2B5EF4-FFF2-40B4-BE49-F238E27FC236}">
                <a16:creationId xmlns:a16="http://schemas.microsoft.com/office/drawing/2014/main" id="{8584C334-8767-BE92-77CB-7E60AE6D9320}"/>
              </a:ext>
            </a:extLst>
          </p:cNvPr>
          <p:cNvSpPr txBox="1"/>
          <p:nvPr/>
        </p:nvSpPr>
        <p:spPr>
          <a:xfrm>
            <a:off x="377345" y="5856510"/>
            <a:ext cx="1143731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1B1B1B"/>
                </a:solidFill>
                <a:effectLst/>
                <a:uLnTx/>
                <a:uFillTx/>
                <a:latin typeface="Calibri" panose="020F0502020204030204"/>
                <a:ea typeface="+mn-ea"/>
                <a:cs typeface="+mn-cs"/>
              </a:rPr>
              <a:t>Disclaimer: </a:t>
            </a:r>
            <a:r>
              <a:rPr kumimoji="0" lang="en-US" sz="1400" b="0" i="1" u="none" strike="noStrike" kern="1200" cap="none" spc="0" normalizeH="0" baseline="0" noProof="0" dirty="0">
                <a:ln>
                  <a:noFill/>
                </a:ln>
                <a:solidFill>
                  <a:srgbClr val="1B1B1B"/>
                </a:solidFill>
                <a:effectLst/>
                <a:uLnTx/>
                <a:uFillTx/>
                <a:latin typeface="Calibri" panose="020F0502020204030204"/>
                <a:ea typeface="+mn-ea"/>
                <a:cs typeface="+mn-cs"/>
              </a:rPr>
              <a:t>The views expressed in this presentation are those of the author(s) and do not necessarily represent the views or policies of the U.S. Environmental Protection Agency.</a:t>
            </a:r>
            <a:r>
              <a:rPr kumimoji="0" lang="en-US" sz="1400" b="0" i="1" u="none" strike="noStrike" kern="1200" cap="none" spc="0" normalizeH="0" baseline="0" noProof="0" dirty="0">
                <a:ln>
                  <a:noFill/>
                </a:ln>
                <a:solidFill>
                  <a:srgbClr val="212529"/>
                </a:solidFill>
                <a:effectLst/>
                <a:uLnTx/>
                <a:uFillTx/>
                <a:latin typeface="Calibri" panose="020F0502020204030204"/>
                <a:ea typeface="+mn-ea"/>
                <a:cs typeface="+mn-cs"/>
              </a:rPr>
              <a:t> Any mention of trade names, products, or services does not imply an endorsement by the U.S. Government or the U.S. Environmental Protection Agency. The EPA does not endorse any commercial products, services, or enterprises.</a:t>
            </a: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488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DA5268-5D3A-DB19-733D-BEAD3562C947}"/>
              </a:ext>
            </a:extLst>
          </p:cNvPr>
          <p:cNvSpPr>
            <a:spLocks noGrp="1"/>
          </p:cNvSpPr>
          <p:nvPr>
            <p:ph type="title"/>
          </p:nvPr>
        </p:nvSpPr>
        <p:spPr>
          <a:xfrm>
            <a:off x="551481" y="1375523"/>
            <a:ext cx="10832023" cy="1016000"/>
          </a:xfrm>
        </p:spPr>
        <p:txBody>
          <a:bodyPr>
            <a:normAutofit/>
          </a:bodyPr>
          <a:lstStyle/>
          <a:p>
            <a:r>
              <a:rPr lang="en-US" sz="2400" dirty="0">
                <a:solidFill>
                  <a:srgbClr val="0D0D0D"/>
                </a:solidFill>
                <a:latin typeface="Roboto-Regular"/>
              </a:rPr>
              <a:t>Nutrients and co-pollutants in onsite wastewater can overload water resources </a:t>
            </a:r>
          </a:p>
        </p:txBody>
      </p:sp>
      <p:grpSp>
        <p:nvGrpSpPr>
          <p:cNvPr id="20" name="Group 19">
            <a:extLst>
              <a:ext uri="{FF2B5EF4-FFF2-40B4-BE49-F238E27FC236}">
                <a16:creationId xmlns:a16="http://schemas.microsoft.com/office/drawing/2014/main" id="{4804F6CC-DAE5-083A-5690-7EC1122E85C7}"/>
              </a:ext>
            </a:extLst>
          </p:cNvPr>
          <p:cNvGrpSpPr/>
          <p:nvPr/>
        </p:nvGrpSpPr>
        <p:grpSpPr>
          <a:xfrm>
            <a:off x="7382545" y="2466819"/>
            <a:ext cx="4816829" cy="3548569"/>
            <a:chOff x="6771923" y="3107170"/>
            <a:chExt cx="4816829" cy="3548569"/>
          </a:xfrm>
        </p:grpSpPr>
        <p:pic>
          <p:nvPicPr>
            <p:cNvPr id="6" name="Picture 5" descr="Figure shows the watershed impairment status on Cape Cod as of 2017. &#10;">
              <a:extLst>
                <a:ext uri="{FF2B5EF4-FFF2-40B4-BE49-F238E27FC236}">
                  <a16:creationId xmlns:a16="http://schemas.microsoft.com/office/drawing/2014/main" id="{62F23740-4ECE-7C94-6665-8138EE7EF143}"/>
                </a:ext>
              </a:extLst>
            </p:cNvPr>
            <p:cNvPicPr/>
            <p:nvPr/>
          </p:nvPicPr>
          <p:blipFill rotWithShape="1">
            <a:blip r:embed="rId2" cstate="print">
              <a:extLst>
                <a:ext uri="{28A0092B-C50C-407E-A947-70E740481C1C}">
                  <a14:useLocalDpi xmlns:a14="http://schemas.microsoft.com/office/drawing/2010/main" val="0"/>
                </a:ext>
              </a:extLst>
            </a:blip>
            <a:srcRect l="11281" t="22563" r="11412" b="18208"/>
            <a:stretch/>
          </p:blipFill>
          <p:spPr bwMode="auto">
            <a:xfrm>
              <a:off x="6834243" y="3107170"/>
              <a:ext cx="4265354" cy="2936169"/>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5A56D4E2-77F7-CCAA-7F2F-EFCC5AAA3A2E}"/>
                </a:ext>
                <a:ext uri="{C183D7F6-B498-43B3-948B-1728B52AA6E4}">
                  <adec:decorative xmlns:adec="http://schemas.microsoft.com/office/drawing/2017/decorative" val="0"/>
                </a:ext>
              </a:extLst>
            </p:cNvPr>
            <p:cNvSpPr txBox="1"/>
            <p:nvPr/>
          </p:nvSpPr>
          <p:spPr>
            <a:xfrm>
              <a:off x="6771923" y="6011467"/>
              <a:ext cx="4816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More than 30 Cape Cod watersheds have TMDLs for nitrogen.                          Source: Twichell et al., 2019. EPA/600/R-19/107 </a:t>
              </a:r>
            </a:p>
          </p:txBody>
        </p:sp>
        <p:sp>
          <p:nvSpPr>
            <p:cNvPr id="8" name="TextBox 7">
              <a:extLst>
                <a:ext uri="{FF2B5EF4-FFF2-40B4-BE49-F238E27FC236}">
                  <a16:creationId xmlns:a16="http://schemas.microsoft.com/office/drawing/2014/main" id="{47DC6213-6E0A-6275-1777-0B3054185839}"/>
                </a:ext>
              </a:extLst>
            </p:cNvPr>
            <p:cNvSpPr txBox="1"/>
            <p:nvPr/>
          </p:nvSpPr>
          <p:spPr>
            <a:xfrm>
              <a:off x="6898820" y="6317185"/>
              <a:ext cx="1847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p:txBody>
        </p:sp>
      </p:grpSp>
      <p:grpSp>
        <p:nvGrpSpPr>
          <p:cNvPr id="19" name="Group 18">
            <a:extLst>
              <a:ext uri="{FF2B5EF4-FFF2-40B4-BE49-F238E27FC236}">
                <a16:creationId xmlns:a16="http://schemas.microsoft.com/office/drawing/2014/main" id="{F78F3A7B-4648-43E5-88EB-BDFD4B0F00AE}"/>
              </a:ext>
            </a:extLst>
          </p:cNvPr>
          <p:cNvGrpSpPr/>
          <p:nvPr/>
        </p:nvGrpSpPr>
        <p:grpSpPr>
          <a:xfrm>
            <a:off x="614445" y="2509381"/>
            <a:ext cx="3153108" cy="3829240"/>
            <a:chOff x="628478" y="2185261"/>
            <a:chExt cx="3847670" cy="4672739"/>
          </a:xfrm>
        </p:grpSpPr>
        <p:grpSp>
          <p:nvGrpSpPr>
            <p:cNvPr id="17" name="Group 16">
              <a:extLst>
                <a:ext uri="{FF2B5EF4-FFF2-40B4-BE49-F238E27FC236}">
                  <a16:creationId xmlns:a16="http://schemas.microsoft.com/office/drawing/2014/main" id="{605F0020-A415-F0CC-27D2-61CA603030F4}"/>
                </a:ext>
              </a:extLst>
            </p:cNvPr>
            <p:cNvGrpSpPr/>
            <p:nvPr/>
          </p:nvGrpSpPr>
          <p:grpSpPr>
            <a:xfrm>
              <a:off x="628478" y="2263937"/>
              <a:ext cx="3847670" cy="4500556"/>
              <a:chOff x="628478" y="2263937"/>
              <a:chExt cx="3847670" cy="4500556"/>
            </a:xfrm>
          </p:grpSpPr>
          <p:pic>
            <p:nvPicPr>
              <p:cNvPr id="14" name="Picture 13">
                <a:extLst>
                  <a:ext uri="{FF2B5EF4-FFF2-40B4-BE49-F238E27FC236}">
                    <a16:creationId xmlns:a16="http://schemas.microsoft.com/office/drawing/2014/main" id="{53DCE421-D024-8D43-64CE-B284A1B8CF43}"/>
                  </a:ext>
                </a:extLst>
              </p:cNvPr>
              <p:cNvPicPr>
                <a:picLocks noChangeAspect="1"/>
              </p:cNvPicPr>
              <p:nvPr/>
            </p:nvPicPr>
            <p:blipFill>
              <a:blip r:embed="rId3"/>
              <a:stretch>
                <a:fillRect/>
              </a:stretch>
            </p:blipFill>
            <p:spPr>
              <a:xfrm>
                <a:off x="679860" y="4145798"/>
                <a:ext cx="3744906" cy="2618695"/>
              </a:xfrm>
              <a:prstGeom prst="rect">
                <a:avLst/>
              </a:prstGeom>
            </p:spPr>
          </p:pic>
          <p:pic>
            <p:nvPicPr>
              <p:cNvPr id="16" name="Picture 15">
                <a:extLst>
                  <a:ext uri="{FF2B5EF4-FFF2-40B4-BE49-F238E27FC236}">
                    <a16:creationId xmlns:a16="http://schemas.microsoft.com/office/drawing/2014/main" id="{BD5C3B75-8F1A-3DC8-EF5D-9D2EDB0EFDC9}"/>
                  </a:ext>
                </a:extLst>
              </p:cNvPr>
              <p:cNvPicPr>
                <a:picLocks noChangeAspect="1"/>
              </p:cNvPicPr>
              <p:nvPr/>
            </p:nvPicPr>
            <p:blipFill>
              <a:blip r:embed="rId4"/>
              <a:stretch>
                <a:fillRect/>
              </a:stretch>
            </p:blipFill>
            <p:spPr>
              <a:xfrm>
                <a:off x="628478" y="2263937"/>
                <a:ext cx="3847670" cy="1881861"/>
              </a:xfrm>
              <a:prstGeom prst="rect">
                <a:avLst/>
              </a:prstGeom>
            </p:spPr>
          </p:pic>
        </p:grpSp>
        <p:sp>
          <p:nvSpPr>
            <p:cNvPr id="18" name="Rectangle 17">
              <a:extLst>
                <a:ext uri="{FF2B5EF4-FFF2-40B4-BE49-F238E27FC236}">
                  <a16:creationId xmlns:a16="http://schemas.microsoft.com/office/drawing/2014/main" id="{A70AC287-C121-B927-415F-D2AE45BCCA91}"/>
                </a:ext>
              </a:extLst>
            </p:cNvPr>
            <p:cNvSpPr/>
            <p:nvPr/>
          </p:nvSpPr>
          <p:spPr>
            <a:xfrm>
              <a:off x="628478" y="2185261"/>
              <a:ext cx="3847670" cy="4672739"/>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A78F740F-A6F8-DC0A-CA2C-53189EDF876E}"/>
              </a:ext>
            </a:extLst>
          </p:cNvPr>
          <p:cNvGrpSpPr/>
          <p:nvPr/>
        </p:nvGrpSpPr>
        <p:grpSpPr>
          <a:xfrm>
            <a:off x="3899832" y="2451321"/>
            <a:ext cx="3438582" cy="3659180"/>
            <a:chOff x="3892084" y="2807781"/>
            <a:chExt cx="3438582" cy="3659180"/>
          </a:xfrm>
        </p:grpSpPr>
        <p:pic>
          <p:nvPicPr>
            <p:cNvPr id="10" name="Picture 9">
              <a:extLst>
                <a:ext uri="{FF2B5EF4-FFF2-40B4-BE49-F238E27FC236}">
                  <a16:creationId xmlns:a16="http://schemas.microsoft.com/office/drawing/2014/main" id="{0F7DBA63-AA3C-42E7-46C4-3847E1CA8E3E}"/>
                </a:ext>
              </a:extLst>
            </p:cNvPr>
            <p:cNvPicPr>
              <a:picLocks noChangeAspect="1"/>
            </p:cNvPicPr>
            <p:nvPr/>
          </p:nvPicPr>
          <p:blipFill rotWithShape="1">
            <a:blip r:embed="rId5"/>
            <a:srcRect t="2843" r="12789"/>
            <a:stretch/>
          </p:blipFill>
          <p:spPr>
            <a:xfrm>
              <a:off x="3892084" y="2807781"/>
              <a:ext cx="3438582" cy="2698148"/>
            </a:xfrm>
            <a:prstGeom prst="rect">
              <a:avLst/>
            </a:prstGeom>
          </p:spPr>
        </p:pic>
        <p:pic>
          <p:nvPicPr>
            <p:cNvPr id="22" name="Picture 21">
              <a:extLst>
                <a:ext uri="{FF2B5EF4-FFF2-40B4-BE49-F238E27FC236}">
                  <a16:creationId xmlns:a16="http://schemas.microsoft.com/office/drawing/2014/main" id="{E3E82F65-2825-6745-B1B7-84E74144AF0D}"/>
                </a:ext>
              </a:extLst>
            </p:cNvPr>
            <p:cNvPicPr>
              <a:picLocks noChangeAspect="1"/>
            </p:cNvPicPr>
            <p:nvPr/>
          </p:nvPicPr>
          <p:blipFill>
            <a:blip r:embed="rId6"/>
            <a:stretch>
              <a:fillRect/>
            </a:stretch>
          </p:blipFill>
          <p:spPr>
            <a:xfrm>
              <a:off x="6165744" y="5285800"/>
              <a:ext cx="1095214" cy="1181161"/>
            </a:xfrm>
            <a:prstGeom prst="rect">
              <a:avLst/>
            </a:prstGeom>
          </p:spPr>
        </p:pic>
      </p:grpSp>
    </p:spTree>
    <p:extLst>
      <p:ext uri="{BB962C8B-B14F-4D97-AF65-F5344CB8AC3E}">
        <p14:creationId xmlns:p14="http://schemas.microsoft.com/office/powerpoint/2010/main" val="15321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21F0CC3-C449-C4BD-1F61-929D98A67373}"/>
              </a:ext>
            </a:extLst>
          </p:cNvPr>
          <p:cNvSpPr txBox="1"/>
          <p:nvPr/>
        </p:nvSpPr>
        <p:spPr>
          <a:xfrm>
            <a:off x="772787" y="1605238"/>
            <a:ext cx="116431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Roboto-Regular"/>
                <a:ea typeface="+mn-ea"/>
                <a:cs typeface="+mn-cs"/>
              </a:rPr>
              <a:t>Cape Cod communities are pursuing multiple means of load reduction </a:t>
            </a:r>
          </a:p>
        </p:txBody>
      </p:sp>
      <p:pic>
        <p:nvPicPr>
          <p:cNvPr id="9" name="Picture 8">
            <a:extLst>
              <a:ext uri="{FF2B5EF4-FFF2-40B4-BE49-F238E27FC236}">
                <a16:creationId xmlns:a16="http://schemas.microsoft.com/office/drawing/2014/main" id="{708CF571-2B3E-8528-4391-7D02DD823541}"/>
              </a:ext>
            </a:extLst>
          </p:cNvPr>
          <p:cNvPicPr>
            <a:picLocks noChangeAspect="1"/>
          </p:cNvPicPr>
          <p:nvPr/>
        </p:nvPicPr>
        <p:blipFill rotWithShape="1">
          <a:blip r:embed="rId3"/>
          <a:srcRect t="3186"/>
          <a:stretch/>
        </p:blipFill>
        <p:spPr>
          <a:xfrm>
            <a:off x="6971513" y="2560489"/>
            <a:ext cx="4939056" cy="3605226"/>
          </a:xfrm>
          <a:prstGeom prst="rect">
            <a:avLst/>
          </a:prstGeom>
        </p:spPr>
      </p:pic>
      <p:sp>
        <p:nvSpPr>
          <p:cNvPr id="11" name="TextBox 10">
            <a:extLst>
              <a:ext uri="{FF2B5EF4-FFF2-40B4-BE49-F238E27FC236}">
                <a16:creationId xmlns:a16="http://schemas.microsoft.com/office/drawing/2014/main" id="{5E73759D-BDC1-C9E4-22A4-C55096C15AC8}"/>
              </a:ext>
            </a:extLst>
          </p:cNvPr>
          <p:cNvSpPr txBox="1"/>
          <p:nvPr/>
        </p:nvSpPr>
        <p:spPr>
          <a:xfrm>
            <a:off x="7510279" y="6205694"/>
            <a:ext cx="4572000" cy="656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Univers Light" panose="020B0403020202020204" pitchFamily="34" charset="0"/>
                <a:ea typeface="+mn-ea"/>
                <a:cs typeface="+mn-cs"/>
              </a:rPr>
              <a:t>Water Quality Technologies Matrix; Cape Cod Area Wide Water Quality Management (“208”) Plan Update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Univers Light" panose="020B0403020202020204" pitchFamily="34" charset="0"/>
              <a:ea typeface="+mn-ea"/>
              <a:cs typeface="+mn-cs"/>
            </a:endParaRPr>
          </a:p>
        </p:txBody>
      </p:sp>
      <p:sp>
        <p:nvSpPr>
          <p:cNvPr id="2" name="TextBox 1">
            <a:extLst>
              <a:ext uri="{FF2B5EF4-FFF2-40B4-BE49-F238E27FC236}">
                <a16:creationId xmlns:a16="http://schemas.microsoft.com/office/drawing/2014/main" id="{AB54BDA7-AF54-0EE3-977F-8E6614127502}"/>
              </a:ext>
            </a:extLst>
          </p:cNvPr>
          <p:cNvSpPr txBox="1"/>
          <p:nvPr/>
        </p:nvSpPr>
        <p:spPr>
          <a:xfrm>
            <a:off x="872659" y="2560489"/>
            <a:ext cx="647941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Clean Water Act (CWA) Sections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4572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208: Areawide Waste Treatment Management</a:t>
            </a:r>
          </a:p>
          <a:p>
            <a:pPr marL="4572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303: Water Quality Standards &amp; Implementation Plans </a:t>
            </a:r>
          </a:p>
          <a:p>
            <a:pPr marL="4572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303(d) </a:t>
            </a: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sym typeface="Wingdings" panose="05000000000000000000" pitchFamily="2" charset="2"/>
              </a:rPr>
              <a:t> Total Maximum Daily Load (TMDL)</a:t>
            </a: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TMDLs call for &gt;50% reduction in nitrogen (N) loading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from septic systems Cape-wide and up to 100% in some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sub-watersheds.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p:txBody>
      </p:sp>
    </p:spTree>
    <p:extLst>
      <p:ext uri="{BB962C8B-B14F-4D97-AF65-F5344CB8AC3E}">
        <p14:creationId xmlns:p14="http://schemas.microsoft.com/office/powerpoint/2010/main" val="153643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21F0CC3-C449-C4BD-1F61-929D98A67373}"/>
              </a:ext>
            </a:extLst>
          </p:cNvPr>
          <p:cNvSpPr txBox="1"/>
          <p:nvPr/>
        </p:nvSpPr>
        <p:spPr>
          <a:xfrm>
            <a:off x="772787" y="1605238"/>
            <a:ext cx="116431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Roboto-Regular"/>
                <a:ea typeface="+mn-ea"/>
                <a:cs typeface="+mn-cs"/>
              </a:rPr>
              <a:t>Cape Cod communities are pursuing multiple means of load reduction </a:t>
            </a:r>
          </a:p>
        </p:txBody>
      </p:sp>
      <p:grpSp>
        <p:nvGrpSpPr>
          <p:cNvPr id="3" name="Group 2">
            <a:extLst>
              <a:ext uri="{FF2B5EF4-FFF2-40B4-BE49-F238E27FC236}">
                <a16:creationId xmlns:a16="http://schemas.microsoft.com/office/drawing/2014/main" id="{7FFFB339-8938-3C03-F848-AA6DFE3B386C}"/>
              </a:ext>
            </a:extLst>
          </p:cNvPr>
          <p:cNvGrpSpPr/>
          <p:nvPr/>
        </p:nvGrpSpPr>
        <p:grpSpPr>
          <a:xfrm>
            <a:off x="6853528" y="2560489"/>
            <a:ext cx="5250873" cy="4309077"/>
            <a:chOff x="6470072" y="2560489"/>
            <a:chExt cx="5250873" cy="4309077"/>
          </a:xfrm>
        </p:grpSpPr>
        <p:pic>
          <p:nvPicPr>
            <p:cNvPr id="9" name="Picture 8">
              <a:extLst>
                <a:ext uri="{FF2B5EF4-FFF2-40B4-BE49-F238E27FC236}">
                  <a16:creationId xmlns:a16="http://schemas.microsoft.com/office/drawing/2014/main" id="{708CF571-2B3E-8528-4391-7D02DD823541}"/>
                </a:ext>
              </a:extLst>
            </p:cNvPr>
            <p:cNvPicPr>
              <a:picLocks noChangeAspect="1"/>
            </p:cNvPicPr>
            <p:nvPr/>
          </p:nvPicPr>
          <p:blipFill rotWithShape="1">
            <a:blip r:embed="rId3"/>
            <a:srcRect t="3186"/>
            <a:stretch/>
          </p:blipFill>
          <p:spPr>
            <a:xfrm>
              <a:off x="6470072" y="2560489"/>
              <a:ext cx="4939056" cy="3605226"/>
            </a:xfrm>
            <a:prstGeom prst="rect">
              <a:avLst/>
            </a:prstGeom>
          </p:spPr>
        </p:pic>
        <p:sp>
          <p:nvSpPr>
            <p:cNvPr id="11" name="TextBox 10">
              <a:extLst>
                <a:ext uri="{FF2B5EF4-FFF2-40B4-BE49-F238E27FC236}">
                  <a16:creationId xmlns:a16="http://schemas.microsoft.com/office/drawing/2014/main" id="{5E73759D-BDC1-C9E4-22A4-C55096C15AC8}"/>
                </a:ext>
              </a:extLst>
            </p:cNvPr>
            <p:cNvSpPr txBox="1"/>
            <p:nvPr/>
          </p:nvSpPr>
          <p:spPr>
            <a:xfrm>
              <a:off x="7148945" y="6213068"/>
              <a:ext cx="4572000" cy="656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Univers Light" panose="020B0403020202020204" pitchFamily="34" charset="0"/>
                  <a:ea typeface="+mn-ea"/>
                  <a:cs typeface="+mn-cs"/>
                </a:rPr>
                <a:t>Water Quality Technologies Matrix; Cape Cod Area Wide Water Quality Management (“208”) Plan Update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Univers Light" panose="020B0403020202020204" pitchFamily="34" charset="0"/>
                <a:ea typeface="+mn-ea"/>
                <a:cs typeface="+mn-cs"/>
              </a:endParaRPr>
            </a:p>
          </p:txBody>
        </p:sp>
        <p:sp>
          <p:nvSpPr>
            <p:cNvPr id="2" name="Rectangle: Rounded Corners 1">
              <a:extLst>
                <a:ext uri="{FF2B5EF4-FFF2-40B4-BE49-F238E27FC236}">
                  <a16:creationId xmlns:a16="http://schemas.microsoft.com/office/drawing/2014/main" id="{715F126B-E48E-11FF-8DDE-3BF380CB00AD}"/>
                </a:ext>
              </a:extLst>
            </p:cNvPr>
            <p:cNvSpPr/>
            <p:nvPr/>
          </p:nvSpPr>
          <p:spPr>
            <a:xfrm>
              <a:off x="7349836" y="3228110"/>
              <a:ext cx="1108364" cy="20089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CFFF99C-0029-C8E0-EAE2-EC91278A4BD2}"/>
              </a:ext>
            </a:extLst>
          </p:cNvPr>
          <p:cNvSpPr txBox="1"/>
          <p:nvPr/>
        </p:nvSpPr>
        <p:spPr>
          <a:xfrm>
            <a:off x="909531" y="2653648"/>
            <a:ext cx="5219226"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Innovative/Alternative (I/A) septic systems have historically sought to meet a 19 mg/L total nitrogen (TN) effluent performance goal.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New Massachusetts regulations (2023) specify 10 mg/L TN as goal for best available nitrogen reducing technology.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50 installations and 3 years of monitoring are required for general use approval.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p:txBody>
      </p:sp>
    </p:spTree>
    <p:extLst>
      <p:ext uri="{BB962C8B-B14F-4D97-AF65-F5344CB8AC3E}">
        <p14:creationId xmlns:p14="http://schemas.microsoft.com/office/powerpoint/2010/main" val="317241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8227927E-C75C-7AE0-828E-68A8F93601EF}"/>
              </a:ext>
            </a:extLst>
          </p:cNvPr>
          <p:cNvSpPr>
            <a:spLocks noGrp="1"/>
          </p:cNvSpPr>
          <p:nvPr>
            <p:ph type="title"/>
          </p:nvPr>
        </p:nvSpPr>
        <p:spPr>
          <a:xfrm>
            <a:off x="847928" y="1275354"/>
            <a:ext cx="10515600" cy="1016000"/>
          </a:xfrm>
        </p:spPr>
        <p:txBody>
          <a:bodyPr>
            <a:normAutofit/>
          </a:bodyPr>
          <a:lstStyle/>
          <a:p>
            <a:r>
              <a:rPr lang="en-US" sz="2400" dirty="0">
                <a:latin typeface="Roboto" panose="02000000000000000000" pitchFamily="2" charset="0"/>
                <a:ea typeface="Roboto" panose="02000000000000000000" pitchFamily="2" charset="0"/>
                <a:cs typeface="Roboto" panose="02000000000000000000" pitchFamily="2" charset="0"/>
              </a:rPr>
              <a:t>Enhancing onsite wastewater treatment</a:t>
            </a:r>
          </a:p>
        </p:txBody>
      </p:sp>
      <p:sp>
        <p:nvSpPr>
          <p:cNvPr id="30" name="TextBox 29">
            <a:extLst>
              <a:ext uri="{FF2B5EF4-FFF2-40B4-BE49-F238E27FC236}">
                <a16:creationId xmlns:a16="http://schemas.microsoft.com/office/drawing/2014/main" id="{AC442E20-CBE5-DE09-274C-DE084B948F34}"/>
              </a:ext>
            </a:extLst>
          </p:cNvPr>
          <p:cNvSpPr txBox="1"/>
          <p:nvPr/>
        </p:nvSpPr>
        <p:spPr>
          <a:xfrm>
            <a:off x="2011132" y="2542032"/>
            <a:ext cx="3291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conventional septic system</a:t>
            </a:r>
          </a:p>
        </p:txBody>
      </p:sp>
      <p:pic>
        <p:nvPicPr>
          <p:cNvPr id="13" name="Picture 12" descr="Diagram of a conventional septic system.">
            <a:extLst>
              <a:ext uri="{FF2B5EF4-FFF2-40B4-BE49-F238E27FC236}">
                <a16:creationId xmlns:a16="http://schemas.microsoft.com/office/drawing/2014/main" id="{4785F394-A3D7-F908-E9B8-5D4115411E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23"/>
          <a:stretch/>
        </p:blipFill>
        <p:spPr>
          <a:xfrm>
            <a:off x="960509" y="3218688"/>
            <a:ext cx="5029200" cy="2432858"/>
          </a:xfrm>
          <a:prstGeom prst="rect">
            <a:avLst/>
          </a:prstGeom>
        </p:spPr>
      </p:pic>
      <p:cxnSp>
        <p:nvCxnSpPr>
          <p:cNvPr id="5" name="Straight Connector 4">
            <a:extLst>
              <a:ext uri="{FF2B5EF4-FFF2-40B4-BE49-F238E27FC236}">
                <a16:creationId xmlns:a16="http://schemas.microsoft.com/office/drawing/2014/main" id="{70175035-91E7-D481-C5CD-72D190026DED}"/>
              </a:ext>
              <a:ext uri="{C183D7F6-B498-43B3-948B-1728B52AA6E4}">
                <adec:decorative xmlns:adec="http://schemas.microsoft.com/office/drawing/2017/decorative" val="1"/>
              </a:ext>
            </a:extLst>
          </p:cNvPr>
          <p:cNvCxnSpPr>
            <a:cxnSpLocks/>
          </p:cNvCxnSpPr>
          <p:nvPr/>
        </p:nvCxnSpPr>
        <p:spPr>
          <a:xfrm>
            <a:off x="6149716" y="2546773"/>
            <a:ext cx="0" cy="3885094"/>
          </a:xfrm>
          <a:prstGeom prst="line">
            <a:avLst/>
          </a:prstGeom>
          <a:ln w="9525"/>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3BB19BF1-3C82-A722-FBD4-7A0D2E24383B}"/>
              </a:ext>
            </a:extLst>
          </p:cNvPr>
          <p:cNvSpPr txBox="1"/>
          <p:nvPr/>
        </p:nvSpPr>
        <p:spPr>
          <a:xfrm>
            <a:off x="6156644" y="2542032"/>
            <a:ext cx="6042284"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   alternatives</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803275" marR="0" lvl="1" indent="-3460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separate waste streams                                        (urine diversion, composting toilets, tight tanks)</a:t>
            </a:r>
          </a:p>
          <a:p>
            <a:pPr marL="803275" marR="0" lvl="1" indent="-3460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add treatment stage(s) for mixed effluent</a:t>
            </a:r>
          </a:p>
          <a:p>
            <a:pPr marL="914400" marR="0" lvl="1" indent="-457200" algn="l" defTabSz="914400" rtl="0" eaLnBrk="1" fontAlgn="auto" latinLnBrk="0" hangingPunct="1">
              <a:lnSpc>
                <a:spcPct val="100000"/>
              </a:lnSpc>
              <a:spcBef>
                <a:spcPts val="0"/>
              </a:spcBef>
              <a:spcAft>
                <a:spcPts val="1200"/>
              </a:spcAft>
              <a:buClrTx/>
              <a:buSzTx/>
              <a:buFontTx/>
              <a:buAutoNum type="arabicParenR"/>
              <a:tabLst/>
              <a:defRPr/>
            </a:pPr>
            <a:endParaRPr kumimoji="0" lang="en-US" sz="2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914400" marR="0" lvl="1" indent="-457200" algn="l" defTabSz="914400" rtl="0" eaLnBrk="1" fontAlgn="auto" latinLnBrk="0" hangingPunct="1">
              <a:lnSpc>
                <a:spcPct val="100000"/>
              </a:lnSpc>
              <a:spcBef>
                <a:spcPts val="0"/>
              </a:spcBef>
              <a:spcAft>
                <a:spcPts val="1200"/>
              </a:spcAft>
              <a:buClrTx/>
              <a:buSzTx/>
              <a:buFontTx/>
              <a:buAutoNum type="arabicParenR"/>
              <a:tabLst/>
              <a:defRPr/>
            </a:pPr>
            <a:endParaRPr kumimoji="0" lang="en-US" sz="2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457200"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24" name="TextBox 23">
            <a:extLst>
              <a:ext uri="{FF2B5EF4-FFF2-40B4-BE49-F238E27FC236}">
                <a16:creationId xmlns:a16="http://schemas.microsoft.com/office/drawing/2014/main" id="{D6885E12-73D3-854E-D228-454B6B358E8C}"/>
              </a:ext>
            </a:extLst>
          </p:cNvPr>
          <p:cNvSpPr txBox="1"/>
          <p:nvPr/>
        </p:nvSpPr>
        <p:spPr>
          <a:xfrm>
            <a:off x="1041873" y="5994615"/>
            <a:ext cx="39313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Note that the diagram is simplified and not to scale!</a:t>
            </a:r>
          </a:p>
        </p:txBody>
      </p:sp>
      <p:grpSp>
        <p:nvGrpSpPr>
          <p:cNvPr id="10" name="Group 9">
            <a:extLst>
              <a:ext uri="{FF2B5EF4-FFF2-40B4-BE49-F238E27FC236}">
                <a16:creationId xmlns:a16="http://schemas.microsoft.com/office/drawing/2014/main" id="{380A1C1C-5EB8-795A-3A4D-3DCBC5AE78BC}"/>
              </a:ext>
            </a:extLst>
          </p:cNvPr>
          <p:cNvGrpSpPr/>
          <p:nvPr/>
        </p:nvGrpSpPr>
        <p:grpSpPr>
          <a:xfrm>
            <a:off x="6731790" y="4777951"/>
            <a:ext cx="4827775" cy="1283431"/>
            <a:chOff x="6829222" y="5006820"/>
            <a:chExt cx="4827775" cy="1283431"/>
          </a:xfrm>
        </p:grpSpPr>
        <p:grpSp>
          <p:nvGrpSpPr>
            <p:cNvPr id="8" name="Group 7">
              <a:extLst>
                <a:ext uri="{FF2B5EF4-FFF2-40B4-BE49-F238E27FC236}">
                  <a16:creationId xmlns:a16="http://schemas.microsoft.com/office/drawing/2014/main" id="{BC955B44-B556-E5F4-D734-8615FF616DD9}"/>
                </a:ext>
              </a:extLst>
            </p:cNvPr>
            <p:cNvGrpSpPr/>
            <p:nvPr/>
          </p:nvGrpSpPr>
          <p:grpSpPr>
            <a:xfrm>
              <a:off x="6829223" y="5076180"/>
              <a:ext cx="4736617" cy="1150731"/>
              <a:chOff x="7072212" y="5017040"/>
              <a:chExt cx="4736617" cy="1150731"/>
            </a:xfrm>
          </p:grpSpPr>
          <p:pic>
            <p:nvPicPr>
              <p:cNvPr id="4" name="Picture 3">
                <a:extLst>
                  <a:ext uri="{FF2B5EF4-FFF2-40B4-BE49-F238E27FC236}">
                    <a16:creationId xmlns:a16="http://schemas.microsoft.com/office/drawing/2014/main" id="{4B7D54B9-1D43-59BF-28D3-861471D9EE5C}"/>
                  </a:ext>
                </a:extLst>
              </p:cNvPr>
              <p:cNvPicPr>
                <a:picLocks noChangeAspect="1"/>
              </p:cNvPicPr>
              <p:nvPr/>
            </p:nvPicPr>
            <p:blipFill>
              <a:blip r:embed="rId4"/>
              <a:stretch>
                <a:fillRect/>
              </a:stretch>
            </p:blipFill>
            <p:spPr>
              <a:xfrm>
                <a:off x="10108876" y="5056514"/>
                <a:ext cx="1699953" cy="1061946"/>
              </a:xfrm>
              <a:prstGeom prst="rect">
                <a:avLst/>
              </a:prstGeom>
            </p:spPr>
          </p:pic>
          <p:pic>
            <p:nvPicPr>
              <p:cNvPr id="7" name="Picture 6">
                <a:extLst>
                  <a:ext uri="{FF2B5EF4-FFF2-40B4-BE49-F238E27FC236}">
                    <a16:creationId xmlns:a16="http://schemas.microsoft.com/office/drawing/2014/main" id="{DA5DBB66-E2E2-5306-55A5-9728D696E26A}"/>
                  </a:ext>
                </a:extLst>
              </p:cNvPr>
              <p:cNvPicPr>
                <a:picLocks noChangeAspect="1"/>
              </p:cNvPicPr>
              <p:nvPr/>
            </p:nvPicPr>
            <p:blipFill>
              <a:blip r:embed="rId5"/>
              <a:stretch>
                <a:fillRect/>
              </a:stretch>
            </p:blipFill>
            <p:spPr>
              <a:xfrm>
                <a:off x="7072212" y="5017040"/>
                <a:ext cx="2991900" cy="1150731"/>
              </a:xfrm>
              <a:prstGeom prst="rect">
                <a:avLst/>
              </a:prstGeom>
            </p:spPr>
          </p:pic>
        </p:grpSp>
        <p:sp>
          <p:nvSpPr>
            <p:cNvPr id="9" name="Rectangle 8">
              <a:extLst>
                <a:ext uri="{FF2B5EF4-FFF2-40B4-BE49-F238E27FC236}">
                  <a16:creationId xmlns:a16="http://schemas.microsoft.com/office/drawing/2014/main" id="{AC3CE653-A8E7-ACCD-525F-1AB4C256AF9F}"/>
                </a:ext>
              </a:extLst>
            </p:cNvPr>
            <p:cNvSpPr/>
            <p:nvPr/>
          </p:nvSpPr>
          <p:spPr>
            <a:xfrm>
              <a:off x="6829222" y="5006820"/>
              <a:ext cx="4827775" cy="1283431"/>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17008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8227927E-C75C-7AE0-828E-68A8F93601EF}"/>
              </a:ext>
            </a:extLst>
          </p:cNvPr>
          <p:cNvSpPr>
            <a:spLocks noGrp="1"/>
          </p:cNvSpPr>
          <p:nvPr>
            <p:ph type="title"/>
          </p:nvPr>
        </p:nvSpPr>
        <p:spPr>
          <a:xfrm>
            <a:off x="847627" y="1197864"/>
            <a:ext cx="10515600" cy="1016000"/>
          </a:xfrm>
        </p:spPr>
        <p:txBody>
          <a:bodyPr>
            <a:normAutofit/>
          </a:bodyPr>
          <a:lstStyle/>
          <a:p>
            <a:r>
              <a:rPr lang="en-US" sz="2400" dirty="0">
                <a:latin typeface="Roboto" panose="02000000000000000000" pitchFamily="2" charset="0"/>
                <a:ea typeface="Roboto" panose="02000000000000000000" pitchFamily="2" charset="0"/>
                <a:cs typeface="Roboto" panose="02000000000000000000" pitchFamily="2" charset="0"/>
              </a:rPr>
              <a:t>Enhancing onsite wastewater treatment of nitrogen</a:t>
            </a:r>
          </a:p>
        </p:txBody>
      </p:sp>
      <p:sp>
        <p:nvSpPr>
          <p:cNvPr id="30" name="TextBox 29">
            <a:extLst>
              <a:ext uri="{FF2B5EF4-FFF2-40B4-BE49-F238E27FC236}">
                <a16:creationId xmlns:a16="http://schemas.microsoft.com/office/drawing/2014/main" id="{AC442E20-CBE5-DE09-274C-DE084B948F34}"/>
              </a:ext>
            </a:extLst>
          </p:cNvPr>
          <p:cNvSpPr txBox="1"/>
          <p:nvPr/>
        </p:nvSpPr>
        <p:spPr>
          <a:xfrm>
            <a:off x="2011132" y="2540035"/>
            <a:ext cx="2749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alternative septic system</a:t>
            </a:r>
          </a:p>
        </p:txBody>
      </p:sp>
      <p:pic>
        <p:nvPicPr>
          <p:cNvPr id="32" name="Picture 31" descr="Diagram of an alternative septic system with N removal options A and B.">
            <a:extLst>
              <a:ext uri="{FF2B5EF4-FFF2-40B4-BE49-F238E27FC236}">
                <a16:creationId xmlns:a16="http://schemas.microsoft.com/office/drawing/2014/main" id="{296F9789-A506-DEE5-03F4-27D653C065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8573"/>
          <a:stretch/>
        </p:blipFill>
        <p:spPr>
          <a:xfrm>
            <a:off x="975522" y="3206242"/>
            <a:ext cx="4846320" cy="2432858"/>
          </a:xfrm>
          <a:prstGeom prst="rect">
            <a:avLst/>
          </a:prstGeom>
        </p:spPr>
      </p:pic>
      <p:sp>
        <p:nvSpPr>
          <p:cNvPr id="27" name="TextBox 26">
            <a:extLst>
              <a:ext uri="{FF2B5EF4-FFF2-40B4-BE49-F238E27FC236}">
                <a16:creationId xmlns:a16="http://schemas.microsoft.com/office/drawing/2014/main" id="{0FBABDBD-3432-A9FE-7AC2-8A1B5B14BC27}"/>
              </a:ext>
            </a:extLst>
          </p:cNvPr>
          <p:cNvSpPr txBox="1"/>
          <p:nvPr/>
        </p:nvSpPr>
        <p:spPr>
          <a:xfrm>
            <a:off x="5561764" y="2940145"/>
            <a:ext cx="6480195"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            S</a:t>
            </a:r>
            <a:r>
              <a:rPr kumimoji="0" lang="en-US" sz="1800" b="0" i="0" u="none" strike="noStrike" kern="1200" cap="none" spc="0" normalizeH="0" baseline="0" noProof="0" dirty="0" err="1">
                <a:ln>
                  <a:noFill/>
                </a:ln>
                <a:solidFill>
                  <a:prstClr val="black"/>
                </a:solidFill>
                <a:effectLst/>
                <a:uLnTx/>
                <a:uFillTx/>
                <a:latin typeface="Univers Light" panose="020B0403020202020204" pitchFamily="34" charset="0"/>
                <a:ea typeface="+mn-ea"/>
                <a:cs typeface="+mn-cs"/>
              </a:rPr>
              <a:t>eptic</a:t>
            </a: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 systems designed for nitrogen removal: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      A)   add a treatment unit after the septic tank and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            before soil treatment area (a.k.a. leach field)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               OR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      B)   modify the soil treatment area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                        (in general terms)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        </a:t>
            </a:r>
            <a:endParaRPr kumimoji="0" lang="en-US" sz="2000" b="0" i="1"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p:txBody>
      </p:sp>
      <p:sp>
        <p:nvSpPr>
          <p:cNvPr id="24" name="TextBox 23">
            <a:extLst>
              <a:ext uri="{FF2B5EF4-FFF2-40B4-BE49-F238E27FC236}">
                <a16:creationId xmlns:a16="http://schemas.microsoft.com/office/drawing/2014/main" id="{D6885E12-73D3-854E-D228-454B6B358E8C}"/>
              </a:ext>
            </a:extLst>
          </p:cNvPr>
          <p:cNvSpPr txBox="1"/>
          <p:nvPr/>
        </p:nvSpPr>
        <p:spPr>
          <a:xfrm>
            <a:off x="1041873" y="5994617"/>
            <a:ext cx="39313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Note that the diagram is simplified and not to scale!</a:t>
            </a:r>
          </a:p>
        </p:txBody>
      </p:sp>
      <p:cxnSp>
        <p:nvCxnSpPr>
          <p:cNvPr id="6" name="Straight Arrow Connector 5">
            <a:extLst>
              <a:ext uri="{FF2B5EF4-FFF2-40B4-BE49-F238E27FC236}">
                <a16:creationId xmlns:a16="http://schemas.microsoft.com/office/drawing/2014/main" id="{9AC90CF0-F53B-E736-559F-3B063238EFEE}"/>
              </a:ext>
            </a:extLst>
          </p:cNvPr>
          <p:cNvCxnSpPr>
            <a:cxnSpLocks/>
          </p:cNvCxnSpPr>
          <p:nvPr/>
        </p:nvCxnSpPr>
        <p:spPr>
          <a:xfrm flipV="1">
            <a:off x="5157389" y="3429000"/>
            <a:ext cx="0" cy="739800"/>
          </a:xfrm>
          <a:prstGeom prst="straightConnector1">
            <a:avLst/>
          </a:prstGeom>
          <a:ln w="28575">
            <a:solidFill>
              <a:srgbClr val="7030A0"/>
            </a:solidFill>
            <a:tailEnd type="triangle"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DD1D247-5A7C-3B91-B950-270538ED43B7}"/>
              </a:ext>
            </a:extLst>
          </p:cNvPr>
          <p:cNvSpPr txBox="1"/>
          <p:nvPr/>
        </p:nvSpPr>
        <p:spPr>
          <a:xfrm>
            <a:off x="4882379" y="3021576"/>
            <a:ext cx="7702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N</a:t>
            </a:r>
            <a:r>
              <a:rPr kumimoji="0" lang="en-US" sz="1800" b="0" i="0" u="none" strike="noStrike" kern="1200" cap="none" spc="0" normalizeH="0" baseline="-25000" noProof="0" dirty="0">
                <a:ln>
                  <a:noFill/>
                </a:ln>
                <a:solidFill>
                  <a:srgbClr val="7030A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 gas</a:t>
            </a:r>
          </a:p>
        </p:txBody>
      </p:sp>
    </p:spTree>
    <p:extLst>
      <p:ext uri="{BB962C8B-B14F-4D97-AF65-F5344CB8AC3E}">
        <p14:creationId xmlns:p14="http://schemas.microsoft.com/office/powerpoint/2010/main" val="1872490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8227927E-C75C-7AE0-828E-68A8F93601EF}"/>
              </a:ext>
            </a:extLst>
          </p:cNvPr>
          <p:cNvSpPr>
            <a:spLocks noGrp="1"/>
          </p:cNvSpPr>
          <p:nvPr>
            <p:ph type="title"/>
          </p:nvPr>
        </p:nvSpPr>
        <p:spPr>
          <a:xfrm>
            <a:off x="838200" y="1272938"/>
            <a:ext cx="10515600" cy="1016000"/>
          </a:xfrm>
        </p:spPr>
        <p:txBody>
          <a:bodyPr>
            <a:normAutofit/>
          </a:bodyPr>
          <a:lstStyle/>
          <a:p>
            <a:r>
              <a:rPr lang="en-US" sz="2400" dirty="0">
                <a:latin typeface="Roboto" panose="02000000000000000000" pitchFamily="2" charset="0"/>
                <a:ea typeface="Roboto" panose="02000000000000000000" pitchFamily="2" charset="0"/>
                <a:cs typeface="Roboto" panose="02000000000000000000" pitchFamily="2" charset="0"/>
              </a:rPr>
              <a:t>Enhancing onsite wastewater treatment of nitrogen</a:t>
            </a:r>
          </a:p>
        </p:txBody>
      </p:sp>
      <p:sp>
        <p:nvSpPr>
          <p:cNvPr id="30" name="TextBox 29">
            <a:extLst>
              <a:ext uri="{FF2B5EF4-FFF2-40B4-BE49-F238E27FC236}">
                <a16:creationId xmlns:a16="http://schemas.microsoft.com/office/drawing/2014/main" id="{AC442E20-CBE5-DE09-274C-DE084B948F34}"/>
              </a:ext>
            </a:extLst>
          </p:cNvPr>
          <p:cNvSpPr txBox="1"/>
          <p:nvPr/>
        </p:nvSpPr>
        <p:spPr>
          <a:xfrm>
            <a:off x="1480780" y="2305255"/>
            <a:ext cx="28648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alternative septic systems</a:t>
            </a:r>
          </a:p>
        </p:txBody>
      </p:sp>
      <p:grpSp>
        <p:nvGrpSpPr>
          <p:cNvPr id="8" name="Group 7">
            <a:extLst>
              <a:ext uri="{FF2B5EF4-FFF2-40B4-BE49-F238E27FC236}">
                <a16:creationId xmlns:a16="http://schemas.microsoft.com/office/drawing/2014/main" id="{B0025BF1-63FF-0906-0EE5-74F84CB82470}"/>
              </a:ext>
            </a:extLst>
          </p:cNvPr>
          <p:cNvGrpSpPr/>
          <p:nvPr/>
        </p:nvGrpSpPr>
        <p:grpSpPr>
          <a:xfrm>
            <a:off x="910496" y="4705203"/>
            <a:ext cx="444349" cy="369332"/>
            <a:chOff x="3845932" y="4298000"/>
            <a:chExt cx="444349" cy="369332"/>
          </a:xfrm>
        </p:grpSpPr>
        <p:sp>
          <p:nvSpPr>
            <p:cNvPr id="38" name="TextBox 37">
              <a:extLst>
                <a:ext uri="{FF2B5EF4-FFF2-40B4-BE49-F238E27FC236}">
                  <a16:creationId xmlns:a16="http://schemas.microsoft.com/office/drawing/2014/main" id="{BBE43715-5527-56C6-A57D-5433A7E7E3F6}"/>
                </a:ext>
              </a:extLst>
            </p:cNvPr>
            <p:cNvSpPr txBox="1"/>
            <p:nvPr/>
          </p:nvSpPr>
          <p:spPr>
            <a:xfrm>
              <a:off x="3845932" y="4298000"/>
              <a:ext cx="44434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B</a:t>
              </a:r>
            </a:p>
          </p:txBody>
        </p:sp>
        <p:sp>
          <p:nvSpPr>
            <p:cNvPr id="6" name="Oval 5">
              <a:extLst>
                <a:ext uri="{FF2B5EF4-FFF2-40B4-BE49-F238E27FC236}">
                  <a16:creationId xmlns:a16="http://schemas.microsoft.com/office/drawing/2014/main" id="{CDE9DCEC-7F84-1ED1-04D7-8744EFE36685}"/>
                </a:ext>
              </a:extLst>
            </p:cNvPr>
            <p:cNvSpPr/>
            <p:nvPr/>
          </p:nvSpPr>
          <p:spPr>
            <a:xfrm>
              <a:off x="3868512" y="4352397"/>
              <a:ext cx="256980" cy="25698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E26C52BE-827B-1CB6-F67C-95E4AEE721CC}"/>
              </a:ext>
            </a:extLst>
          </p:cNvPr>
          <p:cNvSpPr txBox="1"/>
          <p:nvPr/>
        </p:nvSpPr>
        <p:spPr>
          <a:xfrm>
            <a:off x="5230204" y="2766351"/>
            <a:ext cx="6661473" cy="381642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Many technologies exist, with variable:</a:t>
            </a:r>
          </a:p>
          <a:p>
            <a:pPr marL="742950" marR="0" lvl="1" indent="-2857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P</a:t>
            </a:r>
            <a:r>
              <a:rPr kumimoji="0" lang="en-US" sz="1800" b="0" i="0" u="none" strike="noStrike" kern="1200" cap="none" spc="0" normalizeH="0" baseline="0" noProof="0" dirty="0" err="1">
                <a:ln>
                  <a:noFill/>
                </a:ln>
                <a:solidFill>
                  <a:prstClr val="black"/>
                </a:solidFill>
                <a:effectLst/>
                <a:uLnTx/>
                <a:uFillTx/>
                <a:latin typeface="Univers Light" panose="020B0403020202020204" pitchFamily="34" charset="0"/>
                <a:ea typeface="+mn-ea"/>
                <a:cs typeface="+mn-cs"/>
              </a:rPr>
              <a:t>erformance</a:t>
            </a: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(effluent quality, costs, maintenance, aesthetics)</a:t>
            </a:r>
          </a:p>
          <a:p>
            <a:pPr marL="742950" marR="0" lvl="1" indent="-2857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A</a:t>
            </a:r>
            <a:r>
              <a:rPr kumimoji="0" lang="en-US" sz="1800" b="0" i="0" u="none" strike="noStrike" kern="1200" cap="none" spc="0" normalizeH="0" baseline="0" noProof="0" dirty="0" err="1">
                <a:ln>
                  <a:noFill/>
                </a:ln>
                <a:solidFill>
                  <a:prstClr val="black"/>
                </a:solidFill>
                <a:effectLst/>
                <a:uLnTx/>
                <a:uFillTx/>
                <a:latin typeface="Univers Light" panose="020B0403020202020204" pitchFamily="34" charset="0"/>
                <a:ea typeface="+mn-ea"/>
                <a:cs typeface="+mn-cs"/>
              </a:rPr>
              <a:t>pproval</a:t>
            </a: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 and availability, by state</a:t>
            </a:r>
          </a:p>
          <a:p>
            <a:pPr marL="742950" marR="0" lvl="1" indent="-2857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Best available approach, by site                                     </a:t>
            </a:r>
            <a:r>
              <a:rPr kumimoji="0" lang="en-US" sz="16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(lot layout, depth to groundwater, other constraints)</a:t>
            </a:r>
          </a:p>
          <a:p>
            <a:pPr marL="457200"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457200"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grpSp>
        <p:nvGrpSpPr>
          <p:cNvPr id="41" name="Group 40">
            <a:extLst>
              <a:ext uri="{FF2B5EF4-FFF2-40B4-BE49-F238E27FC236}">
                <a16:creationId xmlns:a16="http://schemas.microsoft.com/office/drawing/2014/main" id="{9970E58C-4D99-695F-3967-40ED5452E349}"/>
              </a:ext>
            </a:extLst>
          </p:cNvPr>
          <p:cNvGrpSpPr/>
          <p:nvPr/>
        </p:nvGrpSpPr>
        <p:grpSpPr>
          <a:xfrm>
            <a:off x="837305" y="2880261"/>
            <a:ext cx="4088471" cy="3816889"/>
            <a:chOff x="837305" y="2880261"/>
            <a:chExt cx="4088471" cy="3816889"/>
          </a:xfrm>
        </p:grpSpPr>
        <p:grpSp>
          <p:nvGrpSpPr>
            <p:cNvPr id="29" name="Group 28">
              <a:extLst>
                <a:ext uri="{FF2B5EF4-FFF2-40B4-BE49-F238E27FC236}">
                  <a16:creationId xmlns:a16="http://schemas.microsoft.com/office/drawing/2014/main" id="{71EC551E-D8FF-E2D4-AF95-67F903D96EF6}"/>
                </a:ext>
              </a:extLst>
            </p:cNvPr>
            <p:cNvGrpSpPr/>
            <p:nvPr/>
          </p:nvGrpSpPr>
          <p:grpSpPr>
            <a:xfrm>
              <a:off x="837305" y="2956463"/>
              <a:ext cx="4088471" cy="3740687"/>
              <a:chOff x="230300" y="2318659"/>
              <a:chExt cx="8468643" cy="7748261"/>
            </a:xfrm>
          </p:grpSpPr>
          <p:sp>
            <p:nvSpPr>
              <p:cNvPr id="3" name="Rectangle 2">
                <a:extLst>
                  <a:ext uri="{FF2B5EF4-FFF2-40B4-BE49-F238E27FC236}">
                    <a16:creationId xmlns:a16="http://schemas.microsoft.com/office/drawing/2014/main" id="{213624E4-D08D-0DD6-16D9-1F1E74E75739}"/>
                  </a:ext>
                </a:extLst>
              </p:cNvPr>
              <p:cNvSpPr/>
              <p:nvPr/>
            </p:nvSpPr>
            <p:spPr>
              <a:xfrm>
                <a:off x="1485900" y="2953753"/>
                <a:ext cx="258679" cy="1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30F9E99-051F-F4A7-D054-E82212B562C6}"/>
                  </a:ext>
                </a:extLst>
              </p:cNvPr>
              <p:cNvSpPr/>
              <p:nvPr/>
            </p:nvSpPr>
            <p:spPr>
              <a:xfrm>
                <a:off x="1487189" y="5106349"/>
                <a:ext cx="258679" cy="1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Arrow Connector 3">
                <a:extLst>
                  <a:ext uri="{FF2B5EF4-FFF2-40B4-BE49-F238E27FC236}">
                    <a16:creationId xmlns:a16="http://schemas.microsoft.com/office/drawing/2014/main" id="{23D8D610-0E34-48D3-7BD7-2B51F9CD5743}"/>
                  </a:ext>
                </a:extLst>
              </p:cNvPr>
              <p:cNvCxnSpPr>
                <a:cxnSpLocks/>
              </p:cNvCxnSpPr>
              <p:nvPr/>
            </p:nvCxnSpPr>
            <p:spPr>
              <a:xfrm>
                <a:off x="5562599" y="3929743"/>
                <a:ext cx="0" cy="1534882"/>
              </a:xfrm>
              <a:prstGeom prst="straightConnector1">
                <a:avLst/>
              </a:prstGeom>
              <a:ln w="25400">
                <a:solidFill>
                  <a:srgbClr val="00B0F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BDF2A446-0382-D989-3B88-D7225536C7C5}"/>
                  </a:ext>
                </a:extLst>
              </p:cNvPr>
              <p:cNvCxnSpPr>
                <a:cxnSpLocks/>
              </p:cNvCxnSpPr>
              <p:nvPr/>
            </p:nvCxnSpPr>
            <p:spPr>
              <a:xfrm>
                <a:off x="1937658" y="3113314"/>
                <a:ext cx="4474028" cy="816429"/>
              </a:xfrm>
              <a:prstGeom prst="bentConnector3">
                <a:avLst>
                  <a:gd name="adj1" fmla="val 122"/>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B622CAA-AB23-EEEF-AD14-61E6EF4D5196}"/>
                  </a:ext>
                </a:extLst>
              </p:cNvPr>
              <p:cNvCxnSpPr>
                <a:cxnSpLocks/>
              </p:cNvCxnSpPr>
              <p:nvPr/>
            </p:nvCxnSpPr>
            <p:spPr>
              <a:xfrm>
                <a:off x="1404257" y="3145972"/>
                <a:ext cx="6509658"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0562520-08FD-00AB-1EB3-C1971D39BD44}"/>
                  </a:ext>
                </a:extLst>
              </p:cNvPr>
              <p:cNvSpPr/>
              <p:nvPr/>
            </p:nvSpPr>
            <p:spPr>
              <a:xfrm>
                <a:off x="2340433" y="3646736"/>
                <a:ext cx="772886" cy="497910"/>
              </a:xfrm>
              <a:prstGeom prst="rect">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8E4B2-EA3C-45CE-FF01-6F2C5702FBF2}"/>
                  </a:ext>
                </a:extLst>
              </p:cNvPr>
              <p:cNvSpPr/>
              <p:nvPr/>
            </p:nvSpPr>
            <p:spPr>
              <a:xfrm>
                <a:off x="4386943" y="3652383"/>
                <a:ext cx="2460174" cy="497910"/>
              </a:xfrm>
              <a:prstGeom prst="rect">
                <a:avLst/>
              </a:prstGeom>
              <a:pattFill prst="pct5">
                <a:fgClr>
                  <a:schemeClr val="accent2">
                    <a:lumMod val="50000"/>
                  </a:schemeClr>
                </a:fgClr>
                <a:bgClr>
                  <a:schemeClr val="bg1"/>
                </a:bgClr>
              </a:pattFill>
              <a:ln w="254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ff-page Connector 14">
                <a:extLst>
                  <a:ext uri="{FF2B5EF4-FFF2-40B4-BE49-F238E27FC236}">
                    <a16:creationId xmlns:a16="http://schemas.microsoft.com/office/drawing/2014/main" id="{5255AFB2-17D8-E234-92DA-DE84AEC956D8}"/>
                  </a:ext>
                </a:extLst>
              </p:cNvPr>
              <p:cNvSpPr/>
              <p:nvPr/>
            </p:nvSpPr>
            <p:spPr>
              <a:xfrm rot="10800000">
                <a:off x="1665515" y="2318659"/>
                <a:ext cx="1153885" cy="919619"/>
              </a:xfrm>
              <a:prstGeom prst="flowChartOffpageConnector">
                <a:avLst/>
              </a:prstGeom>
              <a:solidFill>
                <a:schemeClr val="bg1"/>
              </a:solid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AA817A3-9DE9-540C-0C23-F89E99EFAF7E}"/>
                  </a:ext>
                </a:extLst>
              </p:cNvPr>
              <p:cNvSpPr txBox="1"/>
              <p:nvPr/>
            </p:nvSpPr>
            <p:spPr>
              <a:xfrm>
                <a:off x="2238962" y="3077791"/>
                <a:ext cx="2176088" cy="5762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Abadi Extra Light" panose="020B0204020104020204" pitchFamily="34" charset="0"/>
                    <a:ea typeface="+mn-ea"/>
                    <a:cs typeface="+mn-cs"/>
                  </a:rPr>
                  <a:t>tank</a:t>
                </a:r>
              </a:p>
            </p:txBody>
          </p:sp>
          <p:sp>
            <p:nvSpPr>
              <p:cNvPr id="17" name="TextBox 16">
                <a:extLst>
                  <a:ext uri="{FF2B5EF4-FFF2-40B4-BE49-F238E27FC236}">
                    <a16:creationId xmlns:a16="http://schemas.microsoft.com/office/drawing/2014/main" id="{A3E30D62-83A0-D964-977B-44BA3A19CA7E}"/>
                  </a:ext>
                </a:extLst>
              </p:cNvPr>
              <p:cNvSpPr txBox="1"/>
              <p:nvPr/>
            </p:nvSpPr>
            <p:spPr>
              <a:xfrm>
                <a:off x="4082354" y="3098183"/>
                <a:ext cx="3416699" cy="6375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50000"/>
                      </a:srgbClr>
                    </a:solidFill>
                    <a:effectLst/>
                    <a:uLnTx/>
                    <a:uFillTx/>
                    <a:latin typeface="Abadi Extra Light" panose="020B0204020104020204" pitchFamily="34" charset="0"/>
                    <a:ea typeface="+mn-ea"/>
                    <a:cs typeface="+mn-cs"/>
                  </a:rPr>
                  <a:t>soil treatment area</a:t>
                </a:r>
              </a:p>
            </p:txBody>
          </p:sp>
          <p:cxnSp>
            <p:nvCxnSpPr>
              <p:cNvPr id="19" name="Straight Connector 18">
                <a:extLst>
                  <a:ext uri="{FF2B5EF4-FFF2-40B4-BE49-F238E27FC236}">
                    <a16:creationId xmlns:a16="http://schemas.microsoft.com/office/drawing/2014/main" id="{DF2B0A66-325B-F9FC-19B9-628C8C7566F2}"/>
                  </a:ext>
                </a:extLst>
              </p:cNvPr>
              <p:cNvCxnSpPr>
                <a:cxnSpLocks/>
              </p:cNvCxnSpPr>
              <p:nvPr/>
            </p:nvCxnSpPr>
            <p:spPr>
              <a:xfrm>
                <a:off x="1447797" y="5508173"/>
                <a:ext cx="6509658"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Isosceles Triangle 19">
                <a:extLst>
                  <a:ext uri="{FF2B5EF4-FFF2-40B4-BE49-F238E27FC236}">
                    <a16:creationId xmlns:a16="http://schemas.microsoft.com/office/drawing/2014/main" id="{68E7DC79-4170-D235-84A7-85667A874EAC}"/>
                  </a:ext>
                </a:extLst>
              </p:cNvPr>
              <p:cNvSpPr/>
              <p:nvPr/>
            </p:nvSpPr>
            <p:spPr>
              <a:xfrm rot="10800000">
                <a:off x="1578424" y="5334002"/>
                <a:ext cx="174172" cy="130623"/>
              </a:xfrm>
              <a:prstGeom prst="triangl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C8B4F559-ABBA-9243-8E16-9FD5C88820E0}"/>
                  </a:ext>
                </a:extLst>
              </p:cNvPr>
              <p:cNvCxnSpPr>
                <a:cxnSpLocks/>
              </p:cNvCxnSpPr>
              <p:nvPr/>
            </p:nvCxnSpPr>
            <p:spPr>
              <a:xfrm>
                <a:off x="1589311" y="5573485"/>
                <a:ext cx="14151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ECB22D-AE93-DADD-001E-3B335BBC5F54}"/>
                  </a:ext>
                </a:extLst>
              </p:cNvPr>
              <p:cNvCxnSpPr>
                <a:cxnSpLocks/>
              </p:cNvCxnSpPr>
              <p:nvPr/>
            </p:nvCxnSpPr>
            <p:spPr>
              <a:xfrm>
                <a:off x="1621969" y="5627911"/>
                <a:ext cx="76203"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6885E12-73D3-854E-D228-454B6B358E8C}"/>
                  </a:ext>
                </a:extLst>
              </p:cNvPr>
              <p:cNvSpPr txBox="1"/>
              <p:nvPr/>
            </p:nvSpPr>
            <p:spPr>
              <a:xfrm>
                <a:off x="230300" y="9643483"/>
                <a:ext cx="5408789" cy="42343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Note that the diagram is simplified and not to scale!</a:t>
                </a:r>
              </a:p>
            </p:txBody>
          </p:sp>
          <p:sp>
            <p:nvSpPr>
              <p:cNvPr id="26" name="TextBox 25">
                <a:extLst>
                  <a:ext uri="{FF2B5EF4-FFF2-40B4-BE49-F238E27FC236}">
                    <a16:creationId xmlns:a16="http://schemas.microsoft.com/office/drawing/2014/main" id="{B771EC69-9D52-1B20-9497-1ADABD562BE7}"/>
                  </a:ext>
                </a:extLst>
              </p:cNvPr>
              <p:cNvSpPr txBox="1"/>
              <p:nvPr/>
            </p:nvSpPr>
            <p:spPr>
              <a:xfrm>
                <a:off x="5575596" y="4474784"/>
                <a:ext cx="3123347" cy="423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wastewater flowpath</a:t>
                </a:r>
              </a:p>
            </p:txBody>
          </p:sp>
        </p:grpSp>
        <p:sp>
          <p:nvSpPr>
            <p:cNvPr id="31" name="Rectangle 30">
              <a:extLst>
                <a:ext uri="{FF2B5EF4-FFF2-40B4-BE49-F238E27FC236}">
                  <a16:creationId xmlns:a16="http://schemas.microsoft.com/office/drawing/2014/main" id="{0D8226B6-5BAD-4A6A-6E4A-2610EE51E105}"/>
                </a:ext>
              </a:extLst>
            </p:cNvPr>
            <p:cNvSpPr/>
            <p:nvPr/>
          </p:nvSpPr>
          <p:spPr>
            <a:xfrm>
              <a:off x="2375230" y="3611258"/>
              <a:ext cx="296745" cy="240380"/>
            </a:xfrm>
            <a:prstGeom prst="rect">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grpSp>
          <p:nvGrpSpPr>
            <p:cNvPr id="18" name="Group 17">
              <a:extLst>
                <a:ext uri="{FF2B5EF4-FFF2-40B4-BE49-F238E27FC236}">
                  <a16:creationId xmlns:a16="http://schemas.microsoft.com/office/drawing/2014/main" id="{03EB8C22-D086-7024-DC7A-34F83FF60CD8}"/>
                </a:ext>
              </a:extLst>
            </p:cNvPr>
            <p:cNvGrpSpPr/>
            <p:nvPr/>
          </p:nvGrpSpPr>
          <p:grpSpPr>
            <a:xfrm>
              <a:off x="924833" y="2880261"/>
              <a:ext cx="444349" cy="369332"/>
              <a:chOff x="421149" y="3821475"/>
              <a:chExt cx="444349" cy="369332"/>
            </a:xfrm>
          </p:grpSpPr>
          <p:sp>
            <p:nvSpPr>
              <p:cNvPr id="5" name="Oval 4">
                <a:extLst>
                  <a:ext uri="{FF2B5EF4-FFF2-40B4-BE49-F238E27FC236}">
                    <a16:creationId xmlns:a16="http://schemas.microsoft.com/office/drawing/2014/main" id="{1BA09D59-B178-0732-E3B6-EF31F0C04746}"/>
                  </a:ext>
                </a:extLst>
              </p:cNvPr>
              <p:cNvSpPr/>
              <p:nvPr/>
            </p:nvSpPr>
            <p:spPr>
              <a:xfrm>
                <a:off x="446573" y="3886196"/>
                <a:ext cx="256980" cy="25698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4A8CA67-F23D-C643-3325-3A68B3791588}"/>
                  </a:ext>
                </a:extLst>
              </p:cNvPr>
              <p:cNvSpPr txBox="1"/>
              <p:nvPr/>
            </p:nvSpPr>
            <p:spPr>
              <a:xfrm>
                <a:off x="421149" y="3821475"/>
                <a:ext cx="44434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A</a:t>
                </a:r>
              </a:p>
            </p:txBody>
          </p:sp>
        </p:grpSp>
        <p:sp>
          <p:nvSpPr>
            <p:cNvPr id="32" name="TextBox 31">
              <a:extLst>
                <a:ext uri="{FF2B5EF4-FFF2-40B4-BE49-F238E27FC236}">
                  <a16:creationId xmlns:a16="http://schemas.microsoft.com/office/drawing/2014/main" id="{9138275B-7F12-F2AB-32D0-B77676685214}"/>
                </a:ext>
              </a:extLst>
            </p:cNvPr>
            <p:cNvSpPr txBox="1"/>
            <p:nvPr/>
          </p:nvSpPr>
          <p:spPr>
            <a:xfrm>
              <a:off x="1293520" y="4049626"/>
              <a:ext cx="19775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treatment unit before STA</a:t>
              </a:r>
            </a:p>
          </p:txBody>
        </p:sp>
        <p:cxnSp>
          <p:nvCxnSpPr>
            <p:cNvPr id="34" name="Straight Arrow Connector 33">
              <a:extLst>
                <a:ext uri="{FF2B5EF4-FFF2-40B4-BE49-F238E27FC236}">
                  <a16:creationId xmlns:a16="http://schemas.microsoft.com/office/drawing/2014/main" id="{8247E4C8-B745-7D1B-4519-FF6B0E7FC2DD}"/>
                </a:ext>
              </a:extLst>
            </p:cNvPr>
            <p:cNvCxnSpPr>
              <a:cxnSpLocks/>
            </p:cNvCxnSpPr>
            <p:nvPr/>
          </p:nvCxnSpPr>
          <p:spPr>
            <a:xfrm flipV="1">
              <a:off x="2294642" y="3934440"/>
              <a:ext cx="168258" cy="152257"/>
            </a:xfrm>
            <a:prstGeom prst="straightConnector1">
              <a:avLst/>
            </a:prstGeom>
            <a:ln>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43" name="Group 42">
            <a:extLst>
              <a:ext uri="{FF2B5EF4-FFF2-40B4-BE49-F238E27FC236}">
                <a16:creationId xmlns:a16="http://schemas.microsoft.com/office/drawing/2014/main" id="{C9AE4326-FB59-09D8-DC85-134AFBFB235C}"/>
              </a:ext>
            </a:extLst>
          </p:cNvPr>
          <p:cNvGrpSpPr/>
          <p:nvPr/>
        </p:nvGrpSpPr>
        <p:grpSpPr>
          <a:xfrm>
            <a:off x="1420539" y="4801738"/>
            <a:ext cx="3521710" cy="1597633"/>
            <a:chOff x="1404257" y="2318659"/>
            <a:chExt cx="7294686" cy="3309252"/>
          </a:xfrm>
        </p:grpSpPr>
        <p:sp>
          <p:nvSpPr>
            <p:cNvPr id="50" name="Rectangle 49">
              <a:extLst>
                <a:ext uri="{FF2B5EF4-FFF2-40B4-BE49-F238E27FC236}">
                  <a16:creationId xmlns:a16="http://schemas.microsoft.com/office/drawing/2014/main" id="{D1A802EF-1A45-FF49-C875-E3511044A076}"/>
                </a:ext>
              </a:extLst>
            </p:cNvPr>
            <p:cNvSpPr/>
            <p:nvPr/>
          </p:nvSpPr>
          <p:spPr>
            <a:xfrm>
              <a:off x="1485900" y="2953753"/>
              <a:ext cx="258679" cy="1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94C0FA8F-EFBB-0EA3-848B-681E5681CF37}"/>
                </a:ext>
              </a:extLst>
            </p:cNvPr>
            <p:cNvSpPr/>
            <p:nvPr/>
          </p:nvSpPr>
          <p:spPr>
            <a:xfrm>
              <a:off x="1487189" y="5106349"/>
              <a:ext cx="258679" cy="1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Straight Arrow Connector 51">
              <a:extLst>
                <a:ext uri="{FF2B5EF4-FFF2-40B4-BE49-F238E27FC236}">
                  <a16:creationId xmlns:a16="http://schemas.microsoft.com/office/drawing/2014/main" id="{218268BF-E64F-B510-0CA3-ADB2C9125A96}"/>
                </a:ext>
              </a:extLst>
            </p:cNvPr>
            <p:cNvCxnSpPr>
              <a:cxnSpLocks/>
            </p:cNvCxnSpPr>
            <p:nvPr/>
          </p:nvCxnSpPr>
          <p:spPr>
            <a:xfrm>
              <a:off x="5562599" y="3929743"/>
              <a:ext cx="0" cy="1534882"/>
            </a:xfrm>
            <a:prstGeom prst="straightConnector1">
              <a:avLst/>
            </a:prstGeom>
            <a:ln w="25400">
              <a:solidFill>
                <a:srgbClr val="00B0F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84B77310-89EE-E3E7-5CD3-3FCEA7EED1BC}"/>
                </a:ext>
              </a:extLst>
            </p:cNvPr>
            <p:cNvCxnSpPr>
              <a:cxnSpLocks/>
            </p:cNvCxnSpPr>
            <p:nvPr/>
          </p:nvCxnSpPr>
          <p:spPr>
            <a:xfrm>
              <a:off x="1937658" y="3113314"/>
              <a:ext cx="4474028" cy="816429"/>
            </a:xfrm>
            <a:prstGeom prst="bentConnector3">
              <a:avLst>
                <a:gd name="adj1" fmla="val 122"/>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9A2B6C4-5FBA-C0C0-2829-5E4E2323D572}"/>
                </a:ext>
              </a:extLst>
            </p:cNvPr>
            <p:cNvCxnSpPr>
              <a:cxnSpLocks/>
            </p:cNvCxnSpPr>
            <p:nvPr/>
          </p:nvCxnSpPr>
          <p:spPr>
            <a:xfrm>
              <a:off x="1404257" y="3145972"/>
              <a:ext cx="6509658"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461218D0-9132-7F2A-EFC6-09A571CF35FB}"/>
                </a:ext>
              </a:extLst>
            </p:cNvPr>
            <p:cNvSpPr/>
            <p:nvPr/>
          </p:nvSpPr>
          <p:spPr>
            <a:xfrm>
              <a:off x="2340433" y="3646736"/>
              <a:ext cx="772886" cy="497910"/>
            </a:xfrm>
            <a:prstGeom prst="rect">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C2BB347-0C90-B6D5-BF8D-1B940EE291C6}"/>
                </a:ext>
              </a:extLst>
            </p:cNvPr>
            <p:cNvSpPr/>
            <p:nvPr/>
          </p:nvSpPr>
          <p:spPr>
            <a:xfrm>
              <a:off x="4386943" y="3652383"/>
              <a:ext cx="2460174" cy="497910"/>
            </a:xfrm>
            <a:prstGeom prst="rect">
              <a:avLst/>
            </a:prstGeom>
            <a:pattFill prst="pct5">
              <a:fgClr>
                <a:schemeClr val="accent2">
                  <a:lumMod val="50000"/>
                </a:schemeClr>
              </a:fgClr>
              <a:bgClr>
                <a:schemeClr val="bg1"/>
              </a:bgClr>
            </a:pattFill>
            <a:ln w="254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lowchart: Off-page Connector 56">
              <a:extLst>
                <a:ext uri="{FF2B5EF4-FFF2-40B4-BE49-F238E27FC236}">
                  <a16:creationId xmlns:a16="http://schemas.microsoft.com/office/drawing/2014/main" id="{FDA17471-08BE-8A23-8BBD-1DADE75679E5}"/>
                </a:ext>
              </a:extLst>
            </p:cNvPr>
            <p:cNvSpPr/>
            <p:nvPr/>
          </p:nvSpPr>
          <p:spPr>
            <a:xfrm rot="10800000">
              <a:off x="1665515" y="2318659"/>
              <a:ext cx="1153885" cy="919619"/>
            </a:xfrm>
            <a:prstGeom prst="flowChartOffpageConnector">
              <a:avLst/>
            </a:prstGeom>
            <a:solidFill>
              <a:schemeClr val="bg1"/>
            </a:solid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9A1BD35D-0387-9A3D-B6A6-7454F156CD47}"/>
                </a:ext>
              </a:extLst>
            </p:cNvPr>
            <p:cNvSpPr txBox="1"/>
            <p:nvPr/>
          </p:nvSpPr>
          <p:spPr>
            <a:xfrm>
              <a:off x="2238962" y="3077791"/>
              <a:ext cx="2176088" cy="5762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Abadi Extra Light" panose="020B0204020104020204" pitchFamily="34" charset="0"/>
                  <a:ea typeface="+mn-ea"/>
                  <a:cs typeface="+mn-cs"/>
                </a:rPr>
                <a:t>tank</a:t>
              </a:r>
            </a:p>
          </p:txBody>
        </p:sp>
        <p:sp>
          <p:nvSpPr>
            <p:cNvPr id="59" name="TextBox 58">
              <a:extLst>
                <a:ext uri="{FF2B5EF4-FFF2-40B4-BE49-F238E27FC236}">
                  <a16:creationId xmlns:a16="http://schemas.microsoft.com/office/drawing/2014/main" id="{BC479845-6AA4-D54C-276A-D2DEA7E65974}"/>
                </a:ext>
              </a:extLst>
            </p:cNvPr>
            <p:cNvSpPr txBox="1"/>
            <p:nvPr/>
          </p:nvSpPr>
          <p:spPr>
            <a:xfrm>
              <a:off x="4082354" y="3098183"/>
              <a:ext cx="3416699" cy="6375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50000"/>
                    </a:srgbClr>
                  </a:solidFill>
                  <a:effectLst/>
                  <a:uLnTx/>
                  <a:uFillTx/>
                  <a:latin typeface="Abadi Extra Light" panose="020B0204020104020204" pitchFamily="34" charset="0"/>
                  <a:ea typeface="+mn-ea"/>
                  <a:cs typeface="+mn-cs"/>
                </a:rPr>
                <a:t>soil treatment area</a:t>
              </a:r>
            </a:p>
          </p:txBody>
        </p:sp>
        <p:cxnSp>
          <p:nvCxnSpPr>
            <p:cNvPr id="60" name="Straight Connector 59">
              <a:extLst>
                <a:ext uri="{FF2B5EF4-FFF2-40B4-BE49-F238E27FC236}">
                  <a16:creationId xmlns:a16="http://schemas.microsoft.com/office/drawing/2014/main" id="{015DF888-9E80-A50B-77B6-FDC1394F6043}"/>
                </a:ext>
              </a:extLst>
            </p:cNvPr>
            <p:cNvCxnSpPr>
              <a:cxnSpLocks/>
            </p:cNvCxnSpPr>
            <p:nvPr/>
          </p:nvCxnSpPr>
          <p:spPr>
            <a:xfrm>
              <a:off x="1447797" y="5508173"/>
              <a:ext cx="6509658"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61" name="Isosceles Triangle 60">
              <a:extLst>
                <a:ext uri="{FF2B5EF4-FFF2-40B4-BE49-F238E27FC236}">
                  <a16:creationId xmlns:a16="http://schemas.microsoft.com/office/drawing/2014/main" id="{A98AA124-BBF5-C5F5-AABD-48692D6CFAD8}"/>
                </a:ext>
              </a:extLst>
            </p:cNvPr>
            <p:cNvSpPr/>
            <p:nvPr/>
          </p:nvSpPr>
          <p:spPr>
            <a:xfrm rot="10800000">
              <a:off x="1578424" y="5334002"/>
              <a:ext cx="174172" cy="130623"/>
            </a:xfrm>
            <a:prstGeom prst="triangl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62" name="Straight Connector 61">
              <a:extLst>
                <a:ext uri="{FF2B5EF4-FFF2-40B4-BE49-F238E27FC236}">
                  <a16:creationId xmlns:a16="http://schemas.microsoft.com/office/drawing/2014/main" id="{96A2DAF4-BF50-273B-24DB-0FBF6551C32C}"/>
                </a:ext>
              </a:extLst>
            </p:cNvPr>
            <p:cNvCxnSpPr>
              <a:cxnSpLocks/>
            </p:cNvCxnSpPr>
            <p:nvPr/>
          </p:nvCxnSpPr>
          <p:spPr>
            <a:xfrm>
              <a:off x="1589311" y="5573485"/>
              <a:ext cx="14151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7E3AA43-C30B-B9AB-EE46-E501DAF6A069}"/>
                </a:ext>
              </a:extLst>
            </p:cNvPr>
            <p:cNvCxnSpPr>
              <a:cxnSpLocks/>
            </p:cNvCxnSpPr>
            <p:nvPr/>
          </p:nvCxnSpPr>
          <p:spPr>
            <a:xfrm>
              <a:off x="1621969" y="5627911"/>
              <a:ext cx="76203"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93A01DB2-45FE-B707-99AF-65BBB8910D25}"/>
                </a:ext>
              </a:extLst>
            </p:cNvPr>
            <p:cNvSpPr txBox="1"/>
            <p:nvPr/>
          </p:nvSpPr>
          <p:spPr>
            <a:xfrm>
              <a:off x="5575596" y="4474784"/>
              <a:ext cx="3123347" cy="423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wastewater flowpath</a:t>
              </a:r>
            </a:p>
          </p:txBody>
        </p:sp>
      </p:grpSp>
      <p:sp>
        <p:nvSpPr>
          <p:cNvPr id="66" name="TextBox 65">
            <a:extLst>
              <a:ext uri="{FF2B5EF4-FFF2-40B4-BE49-F238E27FC236}">
                <a16:creationId xmlns:a16="http://schemas.microsoft.com/office/drawing/2014/main" id="{52FFAAAB-CAA0-575D-B2C1-694459BD0FFC}"/>
              </a:ext>
            </a:extLst>
          </p:cNvPr>
          <p:cNvSpPr txBox="1"/>
          <p:nvPr/>
        </p:nvSpPr>
        <p:spPr>
          <a:xfrm>
            <a:off x="1976869" y="5894954"/>
            <a:ext cx="9720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modify STA</a:t>
            </a:r>
          </a:p>
        </p:txBody>
      </p:sp>
      <p:cxnSp>
        <p:nvCxnSpPr>
          <p:cNvPr id="67" name="Straight Arrow Connector 66">
            <a:extLst>
              <a:ext uri="{FF2B5EF4-FFF2-40B4-BE49-F238E27FC236}">
                <a16:creationId xmlns:a16="http://schemas.microsoft.com/office/drawing/2014/main" id="{B75908D5-0DEA-4552-26C8-4DAD725E0ADD}"/>
              </a:ext>
            </a:extLst>
          </p:cNvPr>
          <p:cNvCxnSpPr>
            <a:cxnSpLocks/>
          </p:cNvCxnSpPr>
          <p:nvPr/>
        </p:nvCxnSpPr>
        <p:spPr>
          <a:xfrm flipV="1">
            <a:off x="2620037" y="5755003"/>
            <a:ext cx="168258" cy="152257"/>
          </a:xfrm>
          <a:prstGeom prst="straightConnector1">
            <a:avLst/>
          </a:prstGeom>
          <a:ln>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68" name="Rectangle 67">
            <a:extLst>
              <a:ext uri="{FF2B5EF4-FFF2-40B4-BE49-F238E27FC236}">
                <a16:creationId xmlns:a16="http://schemas.microsoft.com/office/drawing/2014/main" id="{44FB7E78-6111-DD74-3FC1-790BDC26A8F3}"/>
              </a:ext>
            </a:extLst>
          </p:cNvPr>
          <p:cNvSpPr/>
          <p:nvPr/>
        </p:nvSpPr>
        <p:spPr>
          <a:xfrm>
            <a:off x="847340" y="2807956"/>
            <a:ext cx="3891706" cy="1818238"/>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E427A82E-DAE5-A4D4-B024-8BF640ABF325}"/>
              </a:ext>
            </a:extLst>
          </p:cNvPr>
          <p:cNvSpPr/>
          <p:nvPr/>
        </p:nvSpPr>
        <p:spPr>
          <a:xfrm>
            <a:off x="847343" y="4653688"/>
            <a:ext cx="3891706" cy="1818238"/>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379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8227927E-C75C-7AE0-828E-68A8F93601EF}"/>
              </a:ext>
            </a:extLst>
          </p:cNvPr>
          <p:cNvSpPr>
            <a:spLocks noGrp="1"/>
          </p:cNvSpPr>
          <p:nvPr>
            <p:ph type="title"/>
          </p:nvPr>
        </p:nvSpPr>
        <p:spPr>
          <a:xfrm>
            <a:off x="838200" y="1272938"/>
            <a:ext cx="10515600" cy="1016000"/>
          </a:xfrm>
        </p:spPr>
        <p:txBody>
          <a:bodyPr>
            <a:normAutofit/>
          </a:bodyPr>
          <a:lstStyle/>
          <a:p>
            <a:r>
              <a:rPr lang="en-US" sz="2400" dirty="0">
                <a:latin typeface="Roboto" panose="02000000000000000000" pitchFamily="2" charset="0"/>
                <a:ea typeface="Roboto" panose="02000000000000000000" pitchFamily="2" charset="0"/>
                <a:cs typeface="Roboto" panose="02000000000000000000" pitchFamily="2" charset="0"/>
              </a:rPr>
              <a:t>Enhancing onsite wastewater treatment of nitrogen</a:t>
            </a:r>
          </a:p>
        </p:txBody>
      </p:sp>
      <p:sp>
        <p:nvSpPr>
          <p:cNvPr id="30" name="TextBox 29">
            <a:extLst>
              <a:ext uri="{FF2B5EF4-FFF2-40B4-BE49-F238E27FC236}">
                <a16:creationId xmlns:a16="http://schemas.microsoft.com/office/drawing/2014/main" id="{AC442E20-CBE5-DE09-274C-DE084B948F34}"/>
              </a:ext>
            </a:extLst>
          </p:cNvPr>
          <p:cNvSpPr txBox="1"/>
          <p:nvPr/>
        </p:nvSpPr>
        <p:spPr>
          <a:xfrm>
            <a:off x="1425165" y="2368785"/>
            <a:ext cx="28648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alternative septic systems</a:t>
            </a:r>
          </a:p>
        </p:txBody>
      </p:sp>
      <p:sp>
        <p:nvSpPr>
          <p:cNvPr id="38" name="TextBox 37">
            <a:extLst>
              <a:ext uri="{FF2B5EF4-FFF2-40B4-BE49-F238E27FC236}">
                <a16:creationId xmlns:a16="http://schemas.microsoft.com/office/drawing/2014/main" id="{BBE43715-5527-56C6-A57D-5433A7E7E3F6}"/>
              </a:ext>
            </a:extLst>
          </p:cNvPr>
          <p:cNvSpPr txBox="1"/>
          <p:nvPr/>
        </p:nvSpPr>
        <p:spPr>
          <a:xfrm>
            <a:off x="910496" y="4705203"/>
            <a:ext cx="44434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B</a:t>
            </a:r>
          </a:p>
        </p:txBody>
      </p:sp>
      <p:grpSp>
        <p:nvGrpSpPr>
          <p:cNvPr id="41" name="Group 40">
            <a:extLst>
              <a:ext uri="{FF2B5EF4-FFF2-40B4-BE49-F238E27FC236}">
                <a16:creationId xmlns:a16="http://schemas.microsoft.com/office/drawing/2014/main" id="{9970E58C-4D99-695F-3967-40ED5452E349}"/>
              </a:ext>
            </a:extLst>
          </p:cNvPr>
          <p:cNvGrpSpPr/>
          <p:nvPr/>
        </p:nvGrpSpPr>
        <p:grpSpPr>
          <a:xfrm>
            <a:off x="837305" y="2880261"/>
            <a:ext cx="4088471" cy="3816889"/>
            <a:chOff x="837305" y="2880261"/>
            <a:chExt cx="4088471" cy="3816889"/>
          </a:xfrm>
        </p:grpSpPr>
        <p:grpSp>
          <p:nvGrpSpPr>
            <p:cNvPr id="29" name="Group 28">
              <a:extLst>
                <a:ext uri="{FF2B5EF4-FFF2-40B4-BE49-F238E27FC236}">
                  <a16:creationId xmlns:a16="http://schemas.microsoft.com/office/drawing/2014/main" id="{71EC551E-D8FF-E2D4-AF95-67F903D96EF6}"/>
                </a:ext>
              </a:extLst>
            </p:cNvPr>
            <p:cNvGrpSpPr/>
            <p:nvPr/>
          </p:nvGrpSpPr>
          <p:grpSpPr>
            <a:xfrm>
              <a:off x="837305" y="2956463"/>
              <a:ext cx="4088471" cy="3740687"/>
              <a:chOff x="230300" y="2318659"/>
              <a:chExt cx="8468643" cy="7748261"/>
            </a:xfrm>
          </p:grpSpPr>
          <p:sp>
            <p:nvSpPr>
              <p:cNvPr id="3" name="Rectangle 2">
                <a:extLst>
                  <a:ext uri="{FF2B5EF4-FFF2-40B4-BE49-F238E27FC236}">
                    <a16:creationId xmlns:a16="http://schemas.microsoft.com/office/drawing/2014/main" id="{213624E4-D08D-0DD6-16D9-1F1E74E75739}"/>
                  </a:ext>
                </a:extLst>
              </p:cNvPr>
              <p:cNvSpPr/>
              <p:nvPr/>
            </p:nvSpPr>
            <p:spPr>
              <a:xfrm>
                <a:off x="1485900" y="2953753"/>
                <a:ext cx="258679" cy="1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30F9E99-051F-F4A7-D054-E82212B562C6}"/>
                  </a:ext>
                </a:extLst>
              </p:cNvPr>
              <p:cNvSpPr/>
              <p:nvPr/>
            </p:nvSpPr>
            <p:spPr>
              <a:xfrm>
                <a:off x="1487189" y="5106349"/>
                <a:ext cx="258679" cy="1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Arrow Connector 3">
                <a:extLst>
                  <a:ext uri="{FF2B5EF4-FFF2-40B4-BE49-F238E27FC236}">
                    <a16:creationId xmlns:a16="http://schemas.microsoft.com/office/drawing/2014/main" id="{23D8D610-0E34-48D3-7BD7-2B51F9CD5743}"/>
                  </a:ext>
                </a:extLst>
              </p:cNvPr>
              <p:cNvCxnSpPr>
                <a:cxnSpLocks/>
              </p:cNvCxnSpPr>
              <p:nvPr/>
            </p:nvCxnSpPr>
            <p:spPr>
              <a:xfrm>
                <a:off x="5562599" y="3929743"/>
                <a:ext cx="0" cy="1534882"/>
              </a:xfrm>
              <a:prstGeom prst="straightConnector1">
                <a:avLst/>
              </a:prstGeom>
              <a:ln w="25400">
                <a:solidFill>
                  <a:srgbClr val="00B0F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BDF2A446-0382-D989-3B88-D7225536C7C5}"/>
                  </a:ext>
                </a:extLst>
              </p:cNvPr>
              <p:cNvCxnSpPr>
                <a:cxnSpLocks/>
              </p:cNvCxnSpPr>
              <p:nvPr/>
            </p:nvCxnSpPr>
            <p:spPr>
              <a:xfrm>
                <a:off x="1937658" y="3113314"/>
                <a:ext cx="4474028" cy="816429"/>
              </a:xfrm>
              <a:prstGeom prst="bentConnector3">
                <a:avLst>
                  <a:gd name="adj1" fmla="val 122"/>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B622CAA-AB23-EEEF-AD14-61E6EF4D5196}"/>
                  </a:ext>
                </a:extLst>
              </p:cNvPr>
              <p:cNvCxnSpPr>
                <a:cxnSpLocks/>
              </p:cNvCxnSpPr>
              <p:nvPr/>
            </p:nvCxnSpPr>
            <p:spPr>
              <a:xfrm>
                <a:off x="1404257" y="3145972"/>
                <a:ext cx="6509658"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0562520-08FD-00AB-1EB3-C1971D39BD44}"/>
                  </a:ext>
                </a:extLst>
              </p:cNvPr>
              <p:cNvSpPr/>
              <p:nvPr/>
            </p:nvSpPr>
            <p:spPr>
              <a:xfrm>
                <a:off x="2340433" y="3646736"/>
                <a:ext cx="772886" cy="497910"/>
              </a:xfrm>
              <a:prstGeom prst="rect">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8E4B2-EA3C-45CE-FF01-6F2C5702FBF2}"/>
                  </a:ext>
                </a:extLst>
              </p:cNvPr>
              <p:cNvSpPr/>
              <p:nvPr/>
            </p:nvSpPr>
            <p:spPr>
              <a:xfrm>
                <a:off x="4386943" y="3652383"/>
                <a:ext cx="2460174" cy="497910"/>
              </a:xfrm>
              <a:prstGeom prst="rect">
                <a:avLst/>
              </a:prstGeom>
              <a:pattFill prst="pct5">
                <a:fgClr>
                  <a:schemeClr val="accent2">
                    <a:lumMod val="50000"/>
                  </a:schemeClr>
                </a:fgClr>
                <a:bgClr>
                  <a:schemeClr val="bg1"/>
                </a:bgClr>
              </a:pattFill>
              <a:ln w="254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ff-page Connector 14">
                <a:extLst>
                  <a:ext uri="{FF2B5EF4-FFF2-40B4-BE49-F238E27FC236}">
                    <a16:creationId xmlns:a16="http://schemas.microsoft.com/office/drawing/2014/main" id="{5255AFB2-17D8-E234-92DA-DE84AEC956D8}"/>
                  </a:ext>
                </a:extLst>
              </p:cNvPr>
              <p:cNvSpPr/>
              <p:nvPr/>
            </p:nvSpPr>
            <p:spPr>
              <a:xfrm rot="10800000">
                <a:off x="1665515" y="2318659"/>
                <a:ext cx="1153885" cy="919619"/>
              </a:xfrm>
              <a:prstGeom prst="flowChartOffpageConnector">
                <a:avLst/>
              </a:prstGeom>
              <a:solidFill>
                <a:schemeClr val="bg1"/>
              </a:solid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AA817A3-9DE9-540C-0C23-F89E99EFAF7E}"/>
                  </a:ext>
                </a:extLst>
              </p:cNvPr>
              <p:cNvSpPr txBox="1"/>
              <p:nvPr/>
            </p:nvSpPr>
            <p:spPr>
              <a:xfrm>
                <a:off x="2238962" y="3077791"/>
                <a:ext cx="2176088" cy="5762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Abadi Extra Light" panose="020B0204020104020204" pitchFamily="34" charset="0"/>
                    <a:ea typeface="+mn-ea"/>
                    <a:cs typeface="+mn-cs"/>
                  </a:rPr>
                  <a:t>tank</a:t>
                </a:r>
              </a:p>
            </p:txBody>
          </p:sp>
          <p:sp>
            <p:nvSpPr>
              <p:cNvPr id="17" name="TextBox 16">
                <a:extLst>
                  <a:ext uri="{FF2B5EF4-FFF2-40B4-BE49-F238E27FC236}">
                    <a16:creationId xmlns:a16="http://schemas.microsoft.com/office/drawing/2014/main" id="{A3E30D62-83A0-D964-977B-44BA3A19CA7E}"/>
                  </a:ext>
                </a:extLst>
              </p:cNvPr>
              <p:cNvSpPr txBox="1"/>
              <p:nvPr/>
            </p:nvSpPr>
            <p:spPr>
              <a:xfrm>
                <a:off x="4082354" y="3098183"/>
                <a:ext cx="3416699" cy="6375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50000"/>
                      </a:srgbClr>
                    </a:solidFill>
                    <a:effectLst/>
                    <a:uLnTx/>
                    <a:uFillTx/>
                    <a:latin typeface="Abadi Extra Light" panose="020B0204020104020204" pitchFamily="34" charset="0"/>
                    <a:ea typeface="+mn-ea"/>
                    <a:cs typeface="+mn-cs"/>
                  </a:rPr>
                  <a:t>soil treatment area</a:t>
                </a:r>
              </a:p>
            </p:txBody>
          </p:sp>
          <p:cxnSp>
            <p:nvCxnSpPr>
              <p:cNvPr id="19" name="Straight Connector 18">
                <a:extLst>
                  <a:ext uri="{FF2B5EF4-FFF2-40B4-BE49-F238E27FC236}">
                    <a16:creationId xmlns:a16="http://schemas.microsoft.com/office/drawing/2014/main" id="{DF2B0A66-325B-F9FC-19B9-628C8C7566F2}"/>
                  </a:ext>
                </a:extLst>
              </p:cNvPr>
              <p:cNvCxnSpPr>
                <a:cxnSpLocks/>
              </p:cNvCxnSpPr>
              <p:nvPr/>
            </p:nvCxnSpPr>
            <p:spPr>
              <a:xfrm>
                <a:off x="1447797" y="5508173"/>
                <a:ext cx="6509658"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Isosceles Triangle 19">
                <a:extLst>
                  <a:ext uri="{FF2B5EF4-FFF2-40B4-BE49-F238E27FC236}">
                    <a16:creationId xmlns:a16="http://schemas.microsoft.com/office/drawing/2014/main" id="{68E7DC79-4170-D235-84A7-85667A874EAC}"/>
                  </a:ext>
                </a:extLst>
              </p:cNvPr>
              <p:cNvSpPr/>
              <p:nvPr/>
            </p:nvSpPr>
            <p:spPr>
              <a:xfrm rot="10800000">
                <a:off x="1578424" y="5334002"/>
                <a:ext cx="174172" cy="130623"/>
              </a:xfrm>
              <a:prstGeom prst="triangl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C8B4F559-ABBA-9243-8E16-9FD5C88820E0}"/>
                  </a:ext>
                </a:extLst>
              </p:cNvPr>
              <p:cNvCxnSpPr>
                <a:cxnSpLocks/>
              </p:cNvCxnSpPr>
              <p:nvPr/>
            </p:nvCxnSpPr>
            <p:spPr>
              <a:xfrm>
                <a:off x="1589311" y="5573485"/>
                <a:ext cx="14151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ECB22D-AE93-DADD-001E-3B335BBC5F54}"/>
                  </a:ext>
                </a:extLst>
              </p:cNvPr>
              <p:cNvCxnSpPr>
                <a:cxnSpLocks/>
              </p:cNvCxnSpPr>
              <p:nvPr/>
            </p:nvCxnSpPr>
            <p:spPr>
              <a:xfrm>
                <a:off x="1621969" y="5627911"/>
                <a:ext cx="76203"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6885E12-73D3-854E-D228-454B6B358E8C}"/>
                  </a:ext>
                </a:extLst>
              </p:cNvPr>
              <p:cNvSpPr txBox="1"/>
              <p:nvPr/>
            </p:nvSpPr>
            <p:spPr>
              <a:xfrm>
                <a:off x="230300" y="9643483"/>
                <a:ext cx="5408789" cy="42343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Note that the diagram is simplified and not to scale!</a:t>
                </a:r>
              </a:p>
            </p:txBody>
          </p:sp>
          <p:sp>
            <p:nvSpPr>
              <p:cNvPr id="26" name="TextBox 25">
                <a:extLst>
                  <a:ext uri="{FF2B5EF4-FFF2-40B4-BE49-F238E27FC236}">
                    <a16:creationId xmlns:a16="http://schemas.microsoft.com/office/drawing/2014/main" id="{B771EC69-9D52-1B20-9497-1ADABD562BE7}"/>
                  </a:ext>
                </a:extLst>
              </p:cNvPr>
              <p:cNvSpPr txBox="1"/>
              <p:nvPr/>
            </p:nvSpPr>
            <p:spPr>
              <a:xfrm>
                <a:off x="5575596" y="4474784"/>
                <a:ext cx="3123347" cy="423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wastewater flowpath</a:t>
                </a:r>
              </a:p>
            </p:txBody>
          </p:sp>
        </p:grpSp>
        <p:sp>
          <p:nvSpPr>
            <p:cNvPr id="31" name="Rectangle 30">
              <a:extLst>
                <a:ext uri="{FF2B5EF4-FFF2-40B4-BE49-F238E27FC236}">
                  <a16:creationId xmlns:a16="http://schemas.microsoft.com/office/drawing/2014/main" id="{0D8226B6-5BAD-4A6A-6E4A-2610EE51E105}"/>
                </a:ext>
              </a:extLst>
            </p:cNvPr>
            <p:cNvSpPr/>
            <p:nvPr/>
          </p:nvSpPr>
          <p:spPr>
            <a:xfrm>
              <a:off x="2375230" y="3611258"/>
              <a:ext cx="296745" cy="240380"/>
            </a:xfrm>
            <a:prstGeom prst="rect">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13" name="TextBox 12">
              <a:extLst>
                <a:ext uri="{FF2B5EF4-FFF2-40B4-BE49-F238E27FC236}">
                  <a16:creationId xmlns:a16="http://schemas.microsoft.com/office/drawing/2014/main" id="{B4A8CA67-F23D-C643-3325-3A68B3791588}"/>
                </a:ext>
              </a:extLst>
            </p:cNvPr>
            <p:cNvSpPr txBox="1"/>
            <p:nvPr/>
          </p:nvSpPr>
          <p:spPr>
            <a:xfrm>
              <a:off x="924833" y="2880261"/>
              <a:ext cx="44434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A</a:t>
              </a:r>
            </a:p>
          </p:txBody>
        </p:sp>
        <p:sp>
          <p:nvSpPr>
            <p:cNvPr id="32" name="TextBox 31">
              <a:extLst>
                <a:ext uri="{FF2B5EF4-FFF2-40B4-BE49-F238E27FC236}">
                  <a16:creationId xmlns:a16="http://schemas.microsoft.com/office/drawing/2014/main" id="{9138275B-7F12-F2AB-32D0-B77676685214}"/>
                </a:ext>
              </a:extLst>
            </p:cNvPr>
            <p:cNvSpPr txBox="1"/>
            <p:nvPr/>
          </p:nvSpPr>
          <p:spPr>
            <a:xfrm>
              <a:off x="1293520" y="4049626"/>
              <a:ext cx="19775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treatment unit before STA</a:t>
              </a:r>
            </a:p>
          </p:txBody>
        </p:sp>
        <p:cxnSp>
          <p:nvCxnSpPr>
            <p:cNvPr id="34" name="Straight Arrow Connector 33">
              <a:extLst>
                <a:ext uri="{FF2B5EF4-FFF2-40B4-BE49-F238E27FC236}">
                  <a16:creationId xmlns:a16="http://schemas.microsoft.com/office/drawing/2014/main" id="{8247E4C8-B745-7D1B-4519-FF6B0E7FC2DD}"/>
                </a:ext>
              </a:extLst>
            </p:cNvPr>
            <p:cNvCxnSpPr>
              <a:cxnSpLocks/>
            </p:cNvCxnSpPr>
            <p:nvPr/>
          </p:nvCxnSpPr>
          <p:spPr>
            <a:xfrm flipV="1">
              <a:off x="2294642" y="3934440"/>
              <a:ext cx="168258" cy="152257"/>
            </a:xfrm>
            <a:prstGeom prst="straightConnector1">
              <a:avLst/>
            </a:prstGeom>
            <a:ln>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43" name="Group 42">
            <a:extLst>
              <a:ext uri="{FF2B5EF4-FFF2-40B4-BE49-F238E27FC236}">
                <a16:creationId xmlns:a16="http://schemas.microsoft.com/office/drawing/2014/main" id="{C9AE4326-FB59-09D8-DC85-134AFBFB235C}"/>
              </a:ext>
            </a:extLst>
          </p:cNvPr>
          <p:cNvGrpSpPr/>
          <p:nvPr/>
        </p:nvGrpSpPr>
        <p:grpSpPr>
          <a:xfrm>
            <a:off x="1420539" y="4801738"/>
            <a:ext cx="3521710" cy="1597633"/>
            <a:chOff x="1404257" y="2318659"/>
            <a:chExt cx="7294686" cy="3309252"/>
          </a:xfrm>
        </p:grpSpPr>
        <p:sp>
          <p:nvSpPr>
            <p:cNvPr id="50" name="Rectangle 49">
              <a:extLst>
                <a:ext uri="{FF2B5EF4-FFF2-40B4-BE49-F238E27FC236}">
                  <a16:creationId xmlns:a16="http://schemas.microsoft.com/office/drawing/2014/main" id="{D1A802EF-1A45-FF49-C875-E3511044A076}"/>
                </a:ext>
              </a:extLst>
            </p:cNvPr>
            <p:cNvSpPr/>
            <p:nvPr/>
          </p:nvSpPr>
          <p:spPr>
            <a:xfrm>
              <a:off x="1485900" y="2953753"/>
              <a:ext cx="258679" cy="1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94C0FA8F-EFBB-0EA3-848B-681E5681CF37}"/>
                </a:ext>
              </a:extLst>
            </p:cNvPr>
            <p:cNvSpPr/>
            <p:nvPr/>
          </p:nvSpPr>
          <p:spPr>
            <a:xfrm>
              <a:off x="1487189" y="5106349"/>
              <a:ext cx="258679" cy="1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Straight Arrow Connector 51">
              <a:extLst>
                <a:ext uri="{FF2B5EF4-FFF2-40B4-BE49-F238E27FC236}">
                  <a16:creationId xmlns:a16="http://schemas.microsoft.com/office/drawing/2014/main" id="{218268BF-E64F-B510-0CA3-ADB2C9125A96}"/>
                </a:ext>
              </a:extLst>
            </p:cNvPr>
            <p:cNvCxnSpPr>
              <a:cxnSpLocks/>
            </p:cNvCxnSpPr>
            <p:nvPr/>
          </p:nvCxnSpPr>
          <p:spPr>
            <a:xfrm>
              <a:off x="5562599" y="3929743"/>
              <a:ext cx="0" cy="1534882"/>
            </a:xfrm>
            <a:prstGeom prst="straightConnector1">
              <a:avLst/>
            </a:prstGeom>
            <a:ln w="25400">
              <a:solidFill>
                <a:srgbClr val="00B0F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84B77310-89EE-E3E7-5CD3-3FCEA7EED1BC}"/>
                </a:ext>
              </a:extLst>
            </p:cNvPr>
            <p:cNvCxnSpPr>
              <a:cxnSpLocks/>
            </p:cNvCxnSpPr>
            <p:nvPr/>
          </p:nvCxnSpPr>
          <p:spPr>
            <a:xfrm>
              <a:off x="1937658" y="3113314"/>
              <a:ext cx="4474028" cy="816429"/>
            </a:xfrm>
            <a:prstGeom prst="bentConnector3">
              <a:avLst>
                <a:gd name="adj1" fmla="val 122"/>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9A2B6C4-5FBA-C0C0-2829-5E4E2323D572}"/>
                </a:ext>
              </a:extLst>
            </p:cNvPr>
            <p:cNvCxnSpPr>
              <a:cxnSpLocks/>
            </p:cNvCxnSpPr>
            <p:nvPr/>
          </p:nvCxnSpPr>
          <p:spPr>
            <a:xfrm>
              <a:off x="1404257" y="3145972"/>
              <a:ext cx="6509658"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461218D0-9132-7F2A-EFC6-09A571CF35FB}"/>
                </a:ext>
              </a:extLst>
            </p:cNvPr>
            <p:cNvSpPr/>
            <p:nvPr/>
          </p:nvSpPr>
          <p:spPr>
            <a:xfrm>
              <a:off x="2340433" y="3646736"/>
              <a:ext cx="772886" cy="497910"/>
            </a:xfrm>
            <a:prstGeom prst="rect">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C2BB347-0C90-B6D5-BF8D-1B940EE291C6}"/>
                </a:ext>
              </a:extLst>
            </p:cNvPr>
            <p:cNvSpPr/>
            <p:nvPr/>
          </p:nvSpPr>
          <p:spPr>
            <a:xfrm>
              <a:off x="4386943" y="3652383"/>
              <a:ext cx="2460174" cy="497910"/>
            </a:xfrm>
            <a:prstGeom prst="rect">
              <a:avLst/>
            </a:prstGeom>
            <a:pattFill prst="pct5">
              <a:fgClr>
                <a:schemeClr val="accent2">
                  <a:lumMod val="50000"/>
                </a:schemeClr>
              </a:fgClr>
              <a:bgClr>
                <a:schemeClr val="bg1"/>
              </a:bgClr>
            </a:pattFill>
            <a:ln w="254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lowchart: Off-page Connector 56">
              <a:extLst>
                <a:ext uri="{FF2B5EF4-FFF2-40B4-BE49-F238E27FC236}">
                  <a16:creationId xmlns:a16="http://schemas.microsoft.com/office/drawing/2014/main" id="{FDA17471-08BE-8A23-8BBD-1DADE75679E5}"/>
                </a:ext>
              </a:extLst>
            </p:cNvPr>
            <p:cNvSpPr/>
            <p:nvPr/>
          </p:nvSpPr>
          <p:spPr>
            <a:xfrm rot="10800000">
              <a:off x="1665515" y="2318659"/>
              <a:ext cx="1153885" cy="919619"/>
            </a:xfrm>
            <a:prstGeom prst="flowChartOffpageConnector">
              <a:avLst/>
            </a:prstGeom>
            <a:solidFill>
              <a:schemeClr val="bg1"/>
            </a:solid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9A1BD35D-0387-9A3D-B6A6-7454F156CD47}"/>
                </a:ext>
              </a:extLst>
            </p:cNvPr>
            <p:cNvSpPr txBox="1"/>
            <p:nvPr/>
          </p:nvSpPr>
          <p:spPr>
            <a:xfrm>
              <a:off x="2238962" y="3077791"/>
              <a:ext cx="2176088" cy="5762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Abadi Extra Light" panose="020B0204020104020204" pitchFamily="34" charset="0"/>
                  <a:ea typeface="+mn-ea"/>
                  <a:cs typeface="+mn-cs"/>
                </a:rPr>
                <a:t>tank</a:t>
              </a:r>
            </a:p>
          </p:txBody>
        </p:sp>
        <p:sp>
          <p:nvSpPr>
            <p:cNvPr id="59" name="TextBox 58">
              <a:extLst>
                <a:ext uri="{FF2B5EF4-FFF2-40B4-BE49-F238E27FC236}">
                  <a16:creationId xmlns:a16="http://schemas.microsoft.com/office/drawing/2014/main" id="{BC479845-6AA4-D54C-276A-D2DEA7E65974}"/>
                </a:ext>
              </a:extLst>
            </p:cNvPr>
            <p:cNvSpPr txBox="1"/>
            <p:nvPr/>
          </p:nvSpPr>
          <p:spPr>
            <a:xfrm>
              <a:off x="4082354" y="3098183"/>
              <a:ext cx="3416699" cy="6375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50000"/>
                    </a:srgbClr>
                  </a:solidFill>
                  <a:effectLst/>
                  <a:uLnTx/>
                  <a:uFillTx/>
                  <a:latin typeface="Abadi Extra Light" panose="020B0204020104020204" pitchFamily="34" charset="0"/>
                  <a:ea typeface="+mn-ea"/>
                  <a:cs typeface="+mn-cs"/>
                </a:rPr>
                <a:t>soil treatment area</a:t>
              </a:r>
            </a:p>
          </p:txBody>
        </p:sp>
        <p:cxnSp>
          <p:nvCxnSpPr>
            <p:cNvPr id="60" name="Straight Connector 59">
              <a:extLst>
                <a:ext uri="{FF2B5EF4-FFF2-40B4-BE49-F238E27FC236}">
                  <a16:creationId xmlns:a16="http://schemas.microsoft.com/office/drawing/2014/main" id="{015DF888-9E80-A50B-77B6-FDC1394F6043}"/>
                </a:ext>
              </a:extLst>
            </p:cNvPr>
            <p:cNvCxnSpPr>
              <a:cxnSpLocks/>
            </p:cNvCxnSpPr>
            <p:nvPr/>
          </p:nvCxnSpPr>
          <p:spPr>
            <a:xfrm>
              <a:off x="1447797" y="5508173"/>
              <a:ext cx="6509658"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61" name="Isosceles Triangle 60">
              <a:extLst>
                <a:ext uri="{FF2B5EF4-FFF2-40B4-BE49-F238E27FC236}">
                  <a16:creationId xmlns:a16="http://schemas.microsoft.com/office/drawing/2014/main" id="{A98AA124-BBF5-C5F5-AABD-48692D6CFAD8}"/>
                </a:ext>
              </a:extLst>
            </p:cNvPr>
            <p:cNvSpPr/>
            <p:nvPr/>
          </p:nvSpPr>
          <p:spPr>
            <a:xfrm rot="10800000">
              <a:off x="1578424" y="5334002"/>
              <a:ext cx="174172" cy="130623"/>
            </a:xfrm>
            <a:prstGeom prst="triangl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62" name="Straight Connector 61">
              <a:extLst>
                <a:ext uri="{FF2B5EF4-FFF2-40B4-BE49-F238E27FC236}">
                  <a16:creationId xmlns:a16="http://schemas.microsoft.com/office/drawing/2014/main" id="{96A2DAF4-BF50-273B-24DB-0FBF6551C32C}"/>
                </a:ext>
              </a:extLst>
            </p:cNvPr>
            <p:cNvCxnSpPr>
              <a:cxnSpLocks/>
            </p:cNvCxnSpPr>
            <p:nvPr/>
          </p:nvCxnSpPr>
          <p:spPr>
            <a:xfrm>
              <a:off x="1589311" y="5573485"/>
              <a:ext cx="14151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7E3AA43-C30B-B9AB-EE46-E501DAF6A069}"/>
                </a:ext>
              </a:extLst>
            </p:cNvPr>
            <p:cNvCxnSpPr>
              <a:cxnSpLocks/>
            </p:cNvCxnSpPr>
            <p:nvPr/>
          </p:nvCxnSpPr>
          <p:spPr>
            <a:xfrm>
              <a:off x="1621969" y="5627911"/>
              <a:ext cx="76203"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93A01DB2-45FE-B707-99AF-65BBB8910D25}"/>
                </a:ext>
              </a:extLst>
            </p:cNvPr>
            <p:cNvSpPr txBox="1"/>
            <p:nvPr/>
          </p:nvSpPr>
          <p:spPr>
            <a:xfrm>
              <a:off x="5575596" y="4474784"/>
              <a:ext cx="3123347" cy="423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wastewater flowpath</a:t>
              </a:r>
            </a:p>
          </p:txBody>
        </p:sp>
      </p:grpSp>
      <p:sp>
        <p:nvSpPr>
          <p:cNvPr id="66" name="TextBox 65">
            <a:extLst>
              <a:ext uri="{FF2B5EF4-FFF2-40B4-BE49-F238E27FC236}">
                <a16:creationId xmlns:a16="http://schemas.microsoft.com/office/drawing/2014/main" id="{52FFAAAB-CAA0-575D-B2C1-694459BD0FFC}"/>
              </a:ext>
            </a:extLst>
          </p:cNvPr>
          <p:cNvSpPr txBox="1"/>
          <p:nvPr/>
        </p:nvSpPr>
        <p:spPr>
          <a:xfrm>
            <a:off x="1976869" y="5894954"/>
            <a:ext cx="9720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modify STA</a:t>
            </a:r>
          </a:p>
        </p:txBody>
      </p:sp>
      <p:cxnSp>
        <p:nvCxnSpPr>
          <p:cNvPr id="67" name="Straight Arrow Connector 66">
            <a:extLst>
              <a:ext uri="{FF2B5EF4-FFF2-40B4-BE49-F238E27FC236}">
                <a16:creationId xmlns:a16="http://schemas.microsoft.com/office/drawing/2014/main" id="{B75908D5-0DEA-4552-26C8-4DAD725E0ADD}"/>
              </a:ext>
            </a:extLst>
          </p:cNvPr>
          <p:cNvCxnSpPr>
            <a:cxnSpLocks/>
          </p:cNvCxnSpPr>
          <p:nvPr/>
        </p:nvCxnSpPr>
        <p:spPr>
          <a:xfrm flipV="1">
            <a:off x="2620037" y="5755003"/>
            <a:ext cx="168258" cy="152257"/>
          </a:xfrm>
          <a:prstGeom prst="straightConnector1">
            <a:avLst/>
          </a:prstGeom>
          <a:ln>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68" name="Rectangle 67">
            <a:extLst>
              <a:ext uri="{FF2B5EF4-FFF2-40B4-BE49-F238E27FC236}">
                <a16:creationId xmlns:a16="http://schemas.microsoft.com/office/drawing/2014/main" id="{44FB7E78-6111-DD74-3FC1-790BDC26A8F3}"/>
              </a:ext>
            </a:extLst>
          </p:cNvPr>
          <p:cNvSpPr/>
          <p:nvPr/>
        </p:nvSpPr>
        <p:spPr>
          <a:xfrm>
            <a:off x="847340" y="2807956"/>
            <a:ext cx="3891706" cy="1818238"/>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E427A82E-DAE5-A4D4-B024-8BF640ABF325}"/>
              </a:ext>
            </a:extLst>
          </p:cNvPr>
          <p:cNvSpPr/>
          <p:nvPr/>
        </p:nvSpPr>
        <p:spPr>
          <a:xfrm>
            <a:off x="847343" y="4653688"/>
            <a:ext cx="3891706" cy="1818238"/>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ACA4F69A-304C-566C-001C-EC58B7CD02CA}"/>
              </a:ext>
            </a:extLst>
          </p:cNvPr>
          <p:cNvSpPr txBox="1"/>
          <p:nvPr/>
        </p:nvSpPr>
        <p:spPr>
          <a:xfrm>
            <a:off x="5595565" y="2702996"/>
            <a:ext cx="7183469" cy="221599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Designs with a lignocellulosic </a:t>
            </a:r>
            <a:r>
              <a:rPr kumimoji="0" lang="en-US" sz="1800" b="0" i="0" u="sng" strike="noStrike" kern="1200" cap="none" spc="0" normalizeH="0" baseline="0" noProof="0" dirty="0">
                <a:ln>
                  <a:noFill/>
                </a:ln>
                <a:solidFill>
                  <a:prstClr val="black"/>
                </a:solidFill>
                <a:effectLst/>
                <a:uLnTx/>
                <a:uFillTx/>
                <a:latin typeface="Univers Light" panose="020B0403020202020204" pitchFamily="34" charset="0"/>
                <a:ea typeface="+mn-ea"/>
                <a:cs typeface="+mn-cs"/>
              </a:rPr>
              <a:t>carbon source</a:t>
            </a: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                             can provide a high degree of N removal.</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Two designs (proprietary and non-proprietary) use         </a:t>
            </a:r>
            <a:r>
              <a:rPr kumimoji="0" lang="en-US" sz="1800" b="0" i="0" u="sng" strike="noStrike" kern="1200" cap="none" spc="0" normalizeH="0" baseline="0" noProof="0" dirty="0">
                <a:ln>
                  <a:noFill/>
                </a:ln>
                <a:solidFill>
                  <a:prstClr val="black"/>
                </a:solidFill>
                <a:effectLst/>
                <a:uLnTx/>
                <a:uFillTx/>
                <a:latin typeface="Univers Light" panose="020B0403020202020204" pitchFamily="34" charset="0"/>
                <a:ea typeface="+mn-ea"/>
                <a:cs typeface="+mn-cs"/>
              </a:rPr>
              <a:t>woodchips</a:t>
            </a: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 in this demonstration effort.</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p:txBody>
      </p:sp>
      <p:grpSp>
        <p:nvGrpSpPr>
          <p:cNvPr id="36" name="Group 35">
            <a:extLst>
              <a:ext uri="{FF2B5EF4-FFF2-40B4-BE49-F238E27FC236}">
                <a16:creationId xmlns:a16="http://schemas.microsoft.com/office/drawing/2014/main" id="{AE00892B-5DB7-EDFE-4A88-16D897B4B259}"/>
              </a:ext>
            </a:extLst>
          </p:cNvPr>
          <p:cNvGrpSpPr/>
          <p:nvPr/>
        </p:nvGrpSpPr>
        <p:grpSpPr>
          <a:xfrm>
            <a:off x="5787624" y="4626857"/>
            <a:ext cx="2323985" cy="1953223"/>
            <a:chOff x="5678277" y="4600394"/>
            <a:chExt cx="2323985" cy="1953223"/>
          </a:xfrm>
        </p:grpSpPr>
        <p:pic>
          <p:nvPicPr>
            <p:cNvPr id="12" name="Picture 11" descr="A picture containing outdoor, tree, grass&#10;&#10;Description automatically generated">
              <a:extLst>
                <a:ext uri="{FF2B5EF4-FFF2-40B4-BE49-F238E27FC236}">
                  <a16:creationId xmlns:a16="http://schemas.microsoft.com/office/drawing/2014/main" id="{505FB7F5-0422-2582-3E33-5EA430BBC9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46" t="43813" r="10706" b="24060"/>
            <a:stretch/>
          </p:blipFill>
          <p:spPr>
            <a:xfrm>
              <a:off x="5793475" y="4600394"/>
              <a:ext cx="2208787" cy="1465808"/>
            </a:xfrm>
            <a:prstGeom prst="rect">
              <a:avLst/>
            </a:prstGeom>
            <a:ln w="12700" cap="sq">
              <a:solidFill>
                <a:srgbClr val="000000"/>
              </a:solidFill>
              <a:prstDash val="solid"/>
              <a:miter lim="800000"/>
            </a:ln>
            <a:effectLst/>
          </p:spPr>
        </p:pic>
        <p:sp>
          <p:nvSpPr>
            <p:cNvPr id="33" name="TextBox 32">
              <a:extLst>
                <a:ext uri="{FF2B5EF4-FFF2-40B4-BE49-F238E27FC236}">
                  <a16:creationId xmlns:a16="http://schemas.microsoft.com/office/drawing/2014/main" id="{C3D20E17-005C-3494-2E9E-07AD78762747}"/>
                </a:ext>
              </a:extLst>
            </p:cNvPr>
            <p:cNvSpPr txBox="1"/>
            <p:nvPr/>
          </p:nvSpPr>
          <p:spPr>
            <a:xfrm>
              <a:off x="5678277" y="6061174"/>
              <a:ext cx="197900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NiTROE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treatment unit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by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KleanTu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LLC</a:t>
              </a:r>
            </a:p>
          </p:txBody>
        </p:sp>
      </p:grpSp>
      <p:grpSp>
        <p:nvGrpSpPr>
          <p:cNvPr id="37" name="Group 36">
            <a:extLst>
              <a:ext uri="{FF2B5EF4-FFF2-40B4-BE49-F238E27FC236}">
                <a16:creationId xmlns:a16="http://schemas.microsoft.com/office/drawing/2014/main" id="{95F5B3F5-FF58-4D0E-3D96-68E5688FA381}"/>
              </a:ext>
            </a:extLst>
          </p:cNvPr>
          <p:cNvGrpSpPr/>
          <p:nvPr/>
        </p:nvGrpSpPr>
        <p:grpSpPr>
          <a:xfrm>
            <a:off x="8482573" y="4613514"/>
            <a:ext cx="2994098" cy="1971968"/>
            <a:chOff x="7993026" y="4600391"/>
            <a:chExt cx="2638863" cy="1738003"/>
          </a:xfrm>
        </p:grpSpPr>
        <p:pic>
          <p:nvPicPr>
            <p:cNvPr id="25" name="Picture 24" descr="A picture containing outdoor, way, road&#10;&#10;Description automatically generated">
              <a:extLst>
                <a:ext uri="{FF2B5EF4-FFF2-40B4-BE49-F238E27FC236}">
                  <a16:creationId xmlns:a16="http://schemas.microsoft.com/office/drawing/2014/main" id="{4FA2F90E-4386-610F-D304-E9FE8846FE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8" r="15310"/>
            <a:stretch/>
          </p:blipFill>
          <p:spPr>
            <a:xfrm rot="5400000">
              <a:off x="8028340" y="4657783"/>
              <a:ext cx="1305123" cy="1190339"/>
            </a:xfrm>
            <a:prstGeom prst="rect">
              <a:avLst/>
            </a:prstGeom>
            <a:ln w="12700">
              <a:solidFill>
                <a:srgbClr val="000000"/>
              </a:solidFill>
            </a:ln>
          </p:spPr>
        </p:pic>
        <p:pic>
          <p:nvPicPr>
            <p:cNvPr id="28" name="Picture 27" descr="A picture containing tree, outdoor&#10;&#10;Description automatically generated">
              <a:extLst>
                <a:ext uri="{FF2B5EF4-FFF2-40B4-BE49-F238E27FC236}">
                  <a16:creationId xmlns:a16="http://schemas.microsoft.com/office/drawing/2014/main" id="{BB110BE4-F1A4-D6D0-5419-B69F1029A7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23" t="8992" r="20009" b="1901"/>
            <a:stretch/>
          </p:blipFill>
          <p:spPr>
            <a:xfrm rot="5400000">
              <a:off x="9339576" y="4614929"/>
              <a:ext cx="1305124" cy="1279503"/>
            </a:xfrm>
            <a:prstGeom prst="rect">
              <a:avLst/>
            </a:prstGeom>
            <a:ln w="12700">
              <a:solidFill>
                <a:srgbClr val="000000"/>
              </a:solidFill>
            </a:ln>
          </p:spPr>
        </p:pic>
        <p:sp>
          <p:nvSpPr>
            <p:cNvPr id="35" name="TextBox 34">
              <a:extLst>
                <a:ext uri="{FF2B5EF4-FFF2-40B4-BE49-F238E27FC236}">
                  <a16:creationId xmlns:a16="http://schemas.microsoft.com/office/drawing/2014/main" id="{6312E135-016D-AD29-B56D-803441693C22}"/>
                </a:ext>
              </a:extLst>
            </p:cNvPr>
            <p:cNvSpPr txBox="1"/>
            <p:nvPr/>
          </p:nvSpPr>
          <p:spPr>
            <a:xfrm>
              <a:off x="7993026" y="5904377"/>
              <a:ext cx="1037967" cy="43401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modified STA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by MASSTC</a:t>
              </a:r>
            </a:p>
          </p:txBody>
        </p:sp>
      </p:grpSp>
      <p:sp>
        <p:nvSpPr>
          <p:cNvPr id="39" name="TextBox 38">
            <a:extLst>
              <a:ext uri="{FF2B5EF4-FFF2-40B4-BE49-F238E27FC236}">
                <a16:creationId xmlns:a16="http://schemas.microsoft.com/office/drawing/2014/main" id="{0E0C1E2A-C1D7-B3CD-5DE0-ABFB5402EEF8}"/>
              </a:ext>
            </a:extLst>
          </p:cNvPr>
          <p:cNvSpPr txBox="1"/>
          <p:nvPr/>
        </p:nvSpPr>
        <p:spPr>
          <a:xfrm>
            <a:off x="5595565" y="4411157"/>
            <a:ext cx="44434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A</a:t>
            </a:r>
          </a:p>
        </p:txBody>
      </p:sp>
      <p:sp>
        <p:nvSpPr>
          <p:cNvPr id="40" name="TextBox 39">
            <a:extLst>
              <a:ext uri="{FF2B5EF4-FFF2-40B4-BE49-F238E27FC236}">
                <a16:creationId xmlns:a16="http://schemas.microsoft.com/office/drawing/2014/main" id="{94203EF2-7BE5-2B7F-75A0-5980DE6ABA6B}"/>
              </a:ext>
            </a:extLst>
          </p:cNvPr>
          <p:cNvSpPr txBox="1"/>
          <p:nvPr/>
        </p:nvSpPr>
        <p:spPr>
          <a:xfrm>
            <a:off x="8279000" y="4404282"/>
            <a:ext cx="44434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B</a:t>
            </a:r>
          </a:p>
        </p:txBody>
      </p:sp>
    </p:spTree>
    <p:extLst>
      <p:ext uri="{BB962C8B-B14F-4D97-AF65-F5344CB8AC3E}">
        <p14:creationId xmlns:p14="http://schemas.microsoft.com/office/powerpoint/2010/main" val="424102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AC442E20-CBE5-DE09-274C-DE084B948F34}"/>
              </a:ext>
            </a:extLst>
          </p:cNvPr>
          <p:cNvSpPr txBox="1"/>
          <p:nvPr/>
        </p:nvSpPr>
        <p:spPr>
          <a:xfrm>
            <a:off x="1480780" y="2388379"/>
            <a:ext cx="24934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alternative septic systems</a:t>
            </a:r>
          </a:p>
        </p:txBody>
      </p:sp>
      <p:sp>
        <p:nvSpPr>
          <p:cNvPr id="2" name="TextBox 1">
            <a:extLst>
              <a:ext uri="{FF2B5EF4-FFF2-40B4-BE49-F238E27FC236}">
                <a16:creationId xmlns:a16="http://schemas.microsoft.com/office/drawing/2014/main" id="{E26C52BE-827B-1CB6-F67C-95E4AEE721CC}"/>
              </a:ext>
            </a:extLst>
          </p:cNvPr>
          <p:cNvSpPr txBox="1"/>
          <p:nvPr/>
        </p:nvSpPr>
        <p:spPr>
          <a:xfrm>
            <a:off x="5835328" y="2767764"/>
            <a:ext cx="6661473" cy="209288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Influent concentrations</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Effluent concentrations</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Flow to system</a:t>
            </a:r>
          </a:p>
          <a:p>
            <a:pPr marL="457200"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457200" marR="0" lvl="1"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a:t>
            </a:r>
          </a:p>
        </p:txBody>
      </p:sp>
      <p:grpSp>
        <p:nvGrpSpPr>
          <p:cNvPr id="41" name="Group 40">
            <a:extLst>
              <a:ext uri="{FF2B5EF4-FFF2-40B4-BE49-F238E27FC236}">
                <a16:creationId xmlns:a16="http://schemas.microsoft.com/office/drawing/2014/main" id="{9970E58C-4D99-695F-3967-40ED5452E349}"/>
              </a:ext>
            </a:extLst>
          </p:cNvPr>
          <p:cNvGrpSpPr/>
          <p:nvPr/>
        </p:nvGrpSpPr>
        <p:grpSpPr>
          <a:xfrm>
            <a:off x="837305" y="2956463"/>
            <a:ext cx="4088471" cy="3740687"/>
            <a:chOff x="837305" y="2956463"/>
            <a:chExt cx="4088471" cy="3740687"/>
          </a:xfrm>
        </p:grpSpPr>
        <p:grpSp>
          <p:nvGrpSpPr>
            <p:cNvPr id="29" name="Group 28">
              <a:extLst>
                <a:ext uri="{FF2B5EF4-FFF2-40B4-BE49-F238E27FC236}">
                  <a16:creationId xmlns:a16="http://schemas.microsoft.com/office/drawing/2014/main" id="{71EC551E-D8FF-E2D4-AF95-67F903D96EF6}"/>
                </a:ext>
              </a:extLst>
            </p:cNvPr>
            <p:cNvGrpSpPr/>
            <p:nvPr/>
          </p:nvGrpSpPr>
          <p:grpSpPr>
            <a:xfrm>
              <a:off x="837305" y="2956463"/>
              <a:ext cx="4088471" cy="3740687"/>
              <a:chOff x="230300" y="2318659"/>
              <a:chExt cx="8468643" cy="7748261"/>
            </a:xfrm>
          </p:grpSpPr>
          <p:sp>
            <p:nvSpPr>
              <p:cNvPr id="3" name="Rectangle 2">
                <a:extLst>
                  <a:ext uri="{FF2B5EF4-FFF2-40B4-BE49-F238E27FC236}">
                    <a16:creationId xmlns:a16="http://schemas.microsoft.com/office/drawing/2014/main" id="{213624E4-D08D-0DD6-16D9-1F1E74E75739}"/>
                  </a:ext>
                </a:extLst>
              </p:cNvPr>
              <p:cNvSpPr/>
              <p:nvPr/>
            </p:nvSpPr>
            <p:spPr>
              <a:xfrm>
                <a:off x="1485900" y="2953753"/>
                <a:ext cx="258679" cy="1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30F9E99-051F-F4A7-D054-E82212B562C6}"/>
                  </a:ext>
                </a:extLst>
              </p:cNvPr>
              <p:cNvSpPr/>
              <p:nvPr/>
            </p:nvSpPr>
            <p:spPr>
              <a:xfrm>
                <a:off x="1487189" y="5106349"/>
                <a:ext cx="258679" cy="1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Arrow Connector 3">
                <a:extLst>
                  <a:ext uri="{FF2B5EF4-FFF2-40B4-BE49-F238E27FC236}">
                    <a16:creationId xmlns:a16="http://schemas.microsoft.com/office/drawing/2014/main" id="{23D8D610-0E34-48D3-7BD7-2B51F9CD5743}"/>
                  </a:ext>
                </a:extLst>
              </p:cNvPr>
              <p:cNvCxnSpPr>
                <a:cxnSpLocks/>
              </p:cNvCxnSpPr>
              <p:nvPr/>
            </p:nvCxnSpPr>
            <p:spPr>
              <a:xfrm>
                <a:off x="5562599" y="3929743"/>
                <a:ext cx="0" cy="1534882"/>
              </a:xfrm>
              <a:prstGeom prst="straightConnector1">
                <a:avLst/>
              </a:prstGeom>
              <a:ln w="25400">
                <a:solidFill>
                  <a:srgbClr val="00B0F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BDF2A446-0382-D989-3B88-D7225536C7C5}"/>
                  </a:ext>
                </a:extLst>
              </p:cNvPr>
              <p:cNvCxnSpPr>
                <a:cxnSpLocks/>
              </p:cNvCxnSpPr>
              <p:nvPr/>
            </p:nvCxnSpPr>
            <p:spPr>
              <a:xfrm>
                <a:off x="1937658" y="3113314"/>
                <a:ext cx="4474028" cy="816429"/>
              </a:xfrm>
              <a:prstGeom prst="bentConnector3">
                <a:avLst>
                  <a:gd name="adj1" fmla="val 122"/>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B622CAA-AB23-EEEF-AD14-61E6EF4D5196}"/>
                  </a:ext>
                </a:extLst>
              </p:cNvPr>
              <p:cNvCxnSpPr>
                <a:cxnSpLocks/>
              </p:cNvCxnSpPr>
              <p:nvPr/>
            </p:nvCxnSpPr>
            <p:spPr>
              <a:xfrm>
                <a:off x="1404257" y="3145972"/>
                <a:ext cx="6509658"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0562520-08FD-00AB-1EB3-C1971D39BD44}"/>
                  </a:ext>
                </a:extLst>
              </p:cNvPr>
              <p:cNvSpPr/>
              <p:nvPr/>
            </p:nvSpPr>
            <p:spPr>
              <a:xfrm>
                <a:off x="2340433" y="3646736"/>
                <a:ext cx="772886" cy="497910"/>
              </a:xfrm>
              <a:prstGeom prst="rect">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8E4B2-EA3C-45CE-FF01-6F2C5702FBF2}"/>
                  </a:ext>
                </a:extLst>
              </p:cNvPr>
              <p:cNvSpPr/>
              <p:nvPr/>
            </p:nvSpPr>
            <p:spPr>
              <a:xfrm>
                <a:off x="4386943" y="3652383"/>
                <a:ext cx="2460174" cy="497910"/>
              </a:xfrm>
              <a:prstGeom prst="rect">
                <a:avLst/>
              </a:prstGeom>
              <a:pattFill prst="pct5">
                <a:fgClr>
                  <a:schemeClr val="accent2">
                    <a:lumMod val="50000"/>
                  </a:schemeClr>
                </a:fgClr>
                <a:bgClr>
                  <a:schemeClr val="bg1"/>
                </a:bgClr>
              </a:pattFill>
              <a:ln w="254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ff-page Connector 14">
                <a:extLst>
                  <a:ext uri="{FF2B5EF4-FFF2-40B4-BE49-F238E27FC236}">
                    <a16:creationId xmlns:a16="http://schemas.microsoft.com/office/drawing/2014/main" id="{5255AFB2-17D8-E234-92DA-DE84AEC956D8}"/>
                  </a:ext>
                </a:extLst>
              </p:cNvPr>
              <p:cNvSpPr/>
              <p:nvPr/>
            </p:nvSpPr>
            <p:spPr>
              <a:xfrm rot="10800000">
                <a:off x="1665515" y="2318659"/>
                <a:ext cx="1153885" cy="919619"/>
              </a:xfrm>
              <a:prstGeom prst="flowChartOffpageConnector">
                <a:avLst/>
              </a:prstGeom>
              <a:solidFill>
                <a:schemeClr val="bg1"/>
              </a:solid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AA817A3-9DE9-540C-0C23-F89E99EFAF7E}"/>
                  </a:ext>
                </a:extLst>
              </p:cNvPr>
              <p:cNvSpPr txBox="1"/>
              <p:nvPr/>
            </p:nvSpPr>
            <p:spPr>
              <a:xfrm>
                <a:off x="2238962" y="3077791"/>
                <a:ext cx="2176088" cy="5762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Abadi Extra Light" panose="020B0204020104020204" pitchFamily="34" charset="0"/>
                    <a:ea typeface="+mn-ea"/>
                    <a:cs typeface="+mn-cs"/>
                  </a:rPr>
                  <a:t>tank</a:t>
                </a:r>
              </a:p>
            </p:txBody>
          </p:sp>
          <p:sp>
            <p:nvSpPr>
              <p:cNvPr id="17" name="TextBox 16">
                <a:extLst>
                  <a:ext uri="{FF2B5EF4-FFF2-40B4-BE49-F238E27FC236}">
                    <a16:creationId xmlns:a16="http://schemas.microsoft.com/office/drawing/2014/main" id="{A3E30D62-83A0-D964-977B-44BA3A19CA7E}"/>
                  </a:ext>
                </a:extLst>
              </p:cNvPr>
              <p:cNvSpPr txBox="1"/>
              <p:nvPr/>
            </p:nvSpPr>
            <p:spPr>
              <a:xfrm>
                <a:off x="4301949" y="3098184"/>
                <a:ext cx="3416700" cy="6375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50000"/>
                      </a:srgbClr>
                    </a:solidFill>
                    <a:effectLst/>
                    <a:uLnTx/>
                    <a:uFillTx/>
                    <a:latin typeface="Abadi Extra Light" panose="020B0204020104020204" pitchFamily="34" charset="0"/>
                    <a:ea typeface="+mn-ea"/>
                    <a:cs typeface="+mn-cs"/>
                  </a:rPr>
                  <a:t>soil treatment area</a:t>
                </a:r>
              </a:p>
            </p:txBody>
          </p:sp>
          <p:cxnSp>
            <p:nvCxnSpPr>
              <p:cNvPr id="19" name="Straight Connector 18">
                <a:extLst>
                  <a:ext uri="{FF2B5EF4-FFF2-40B4-BE49-F238E27FC236}">
                    <a16:creationId xmlns:a16="http://schemas.microsoft.com/office/drawing/2014/main" id="{DF2B0A66-325B-F9FC-19B9-628C8C7566F2}"/>
                  </a:ext>
                </a:extLst>
              </p:cNvPr>
              <p:cNvCxnSpPr>
                <a:cxnSpLocks/>
              </p:cNvCxnSpPr>
              <p:nvPr/>
            </p:nvCxnSpPr>
            <p:spPr>
              <a:xfrm>
                <a:off x="1447797" y="5508173"/>
                <a:ext cx="6509658"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Isosceles Triangle 19">
                <a:extLst>
                  <a:ext uri="{FF2B5EF4-FFF2-40B4-BE49-F238E27FC236}">
                    <a16:creationId xmlns:a16="http://schemas.microsoft.com/office/drawing/2014/main" id="{68E7DC79-4170-D235-84A7-85667A874EAC}"/>
                  </a:ext>
                </a:extLst>
              </p:cNvPr>
              <p:cNvSpPr/>
              <p:nvPr/>
            </p:nvSpPr>
            <p:spPr>
              <a:xfrm rot="10800000">
                <a:off x="1578424" y="5334002"/>
                <a:ext cx="174172" cy="130623"/>
              </a:xfrm>
              <a:prstGeom prst="triangl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C8B4F559-ABBA-9243-8E16-9FD5C88820E0}"/>
                  </a:ext>
                </a:extLst>
              </p:cNvPr>
              <p:cNvCxnSpPr>
                <a:cxnSpLocks/>
              </p:cNvCxnSpPr>
              <p:nvPr/>
            </p:nvCxnSpPr>
            <p:spPr>
              <a:xfrm>
                <a:off x="1589311" y="5573485"/>
                <a:ext cx="14151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ECB22D-AE93-DADD-001E-3B335BBC5F54}"/>
                  </a:ext>
                </a:extLst>
              </p:cNvPr>
              <p:cNvCxnSpPr>
                <a:cxnSpLocks/>
              </p:cNvCxnSpPr>
              <p:nvPr/>
            </p:nvCxnSpPr>
            <p:spPr>
              <a:xfrm>
                <a:off x="1621969" y="5627911"/>
                <a:ext cx="76203"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6885E12-73D3-854E-D228-454B6B358E8C}"/>
                  </a:ext>
                </a:extLst>
              </p:cNvPr>
              <p:cNvSpPr txBox="1"/>
              <p:nvPr/>
            </p:nvSpPr>
            <p:spPr>
              <a:xfrm>
                <a:off x="230300" y="9643483"/>
                <a:ext cx="5408789" cy="42343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Note that the diagram is simplified and not to scale!</a:t>
                </a:r>
              </a:p>
            </p:txBody>
          </p:sp>
          <p:sp>
            <p:nvSpPr>
              <p:cNvPr id="26" name="TextBox 25">
                <a:extLst>
                  <a:ext uri="{FF2B5EF4-FFF2-40B4-BE49-F238E27FC236}">
                    <a16:creationId xmlns:a16="http://schemas.microsoft.com/office/drawing/2014/main" id="{B771EC69-9D52-1B20-9497-1ADABD562BE7}"/>
                  </a:ext>
                </a:extLst>
              </p:cNvPr>
              <p:cNvSpPr txBox="1"/>
              <p:nvPr/>
            </p:nvSpPr>
            <p:spPr>
              <a:xfrm>
                <a:off x="5575596" y="4474784"/>
                <a:ext cx="3123347" cy="423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wastewater flowpath</a:t>
                </a:r>
              </a:p>
            </p:txBody>
          </p:sp>
        </p:grpSp>
        <p:sp>
          <p:nvSpPr>
            <p:cNvPr id="31" name="Rectangle 30">
              <a:extLst>
                <a:ext uri="{FF2B5EF4-FFF2-40B4-BE49-F238E27FC236}">
                  <a16:creationId xmlns:a16="http://schemas.microsoft.com/office/drawing/2014/main" id="{0D8226B6-5BAD-4A6A-6E4A-2610EE51E105}"/>
                </a:ext>
              </a:extLst>
            </p:cNvPr>
            <p:cNvSpPr/>
            <p:nvPr/>
          </p:nvSpPr>
          <p:spPr>
            <a:xfrm>
              <a:off x="2375230" y="3611258"/>
              <a:ext cx="296745" cy="240380"/>
            </a:xfrm>
            <a:prstGeom prst="rect">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32" name="TextBox 31">
              <a:extLst>
                <a:ext uri="{FF2B5EF4-FFF2-40B4-BE49-F238E27FC236}">
                  <a16:creationId xmlns:a16="http://schemas.microsoft.com/office/drawing/2014/main" id="{9138275B-7F12-F2AB-32D0-B77676685214}"/>
                </a:ext>
              </a:extLst>
            </p:cNvPr>
            <p:cNvSpPr txBox="1"/>
            <p:nvPr/>
          </p:nvSpPr>
          <p:spPr>
            <a:xfrm>
              <a:off x="1293520" y="4049626"/>
              <a:ext cx="19775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treatment unit before STA</a:t>
              </a:r>
            </a:p>
          </p:txBody>
        </p:sp>
        <p:cxnSp>
          <p:nvCxnSpPr>
            <p:cNvPr id="34" name="Straight Arrow Connector 33">
              <a:extLst>
                <a:ext uri="{FF2B5EF4-FFF2-40B4-BE49-F238E27FC236}">
                  <a16:creationId xmlns:a16="http://schemas.microsoft.com/office/drawing/2014/main" id="{8247E4C8-B745-7D1B-4519-FF6B0E7FC2DD}"/>
                </a:ext>
              </a:extLst>
            </p:cNvPr>
            <p:cNvCxnSpPr>
              <a:cxnSpLocks/>
            </p:cNvCxnSpPr>
            <p:nvPr/>
          </p:nvCxnSpPr>
          <p:spPr>
            <a:xfrm flipV="1">
              <a:off x="2294642" y="3934440"/>
              <a:ext cx="168258" cy="152257"/>
            </a:xfrm>
            <a:prstGeom prst="straightConnector1">
              <a:avLst/>
            </a:prstGeom>
            <a:ln>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43" name="Group 42">
            <a:extLst>
              <a:ext uri="{FF2B5EF4-FFF2-40B4-BE49-F238E27FC236}">
                <a16:creationId xmlns:a16="http://schemas.microsoft.com/office/drawing/2014/main" id="{C9AE4326-FB59-09D8-DC85-134AFBFB235C}"/>
              </a:ext>
            </a:extLst>
          </p:cNvPr>
          <p:cNvGrpSpPr/>
          <p:nvPr/>
        </p:nvGrpSpPr>
        <p:grpSpPr>
          <a:xfrm>
            <a:off x="1420539" y="4801738"/>
            <a:ext cx="3521710" cy="1597633"/>
            <a:chOff x="1404257" y="2318659"/>
            <a:chExt cx="7294686" cy="3309252"/>
          </a:xfrm>
        </p:grpSpPr>
        <p:sp>
          <p:nvSpPr>
            <p:cNvPr id="50" name="Rectangle 49">
              <a:extLst>
                <a:ext uri="{FF2B5EF4-FFF2-40B4-BE49-F238E27FC236}">
                  <a16:creationId xmlns:a16="http://schemas.microsoft.com/office/drawing/2014/main" id="{D1A802EF-1A45-FF49-C875-E3511044A076}"/>
                </a:ext>
              </a:extLst>
            </p:cNvPr>
            <p:cNvSpPr/>
            <p:nvPr/>
          </p:nvSpPr>
          <p:spPr>
            <a:xfrm>
              <a:off x="1485900" y="2953753"/>
              <a:ext cx="258679" cy="1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94C0FA8F-EFBB-0EA3-848B-681E5681CF37}"/>
                </a:ext>
              </a:extLst>
            </p:cNvPr>
            <p:cNvSpPr/>
            <p:nvPr/>
          </p:nvSpPr>
          <p:spPr>
            <a:xfrm>
              <a:off x="1487189" y="5106349"/>
              <a:ext cx="258679" cy="1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Straight Arrow Connector 51">
              <a:extLst>
                <a:ext uri="{FF2B5EF4-FFF2-40B4-BE49-F238E27FC236}">
                  <a16:creationId xmlns:a16="http://schemas.microsoft.com/office/drawing/2014/main" id="{218268BF-E64F-B510-0CA3-ADB2C9125A96}"/>
                </a:ext>
              </a:extLst>
            </p:cNvPr>
            <p:cNvCxnSpPr>
              <a:cxnSpLocks/>
            </p:cNvCxnSpPr>
            <p:nvPr/>
          </p:nvCxnSpPr>
          <p:spPr>
            <a:xfrm>
              <a:off x="5562599" y="3929743"/>
              <a:ext cx="0" cy="1534882"/>
            </a:xfrm>
            <a:prstGeom prst="straightConnector1">
              <a:avLst/>
            </a:prstGeom>
            <a:ln w="25400">
              <a:solidFill>
                <a:srgbClr val="00B0F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84B77310-89EE-E3E7-5CD3-3FCEA7EED1BC}"/>
                </a:ext>
              </a:extLst>
            </p:cNvPr>
            <p:cNvCxnSpPr>
              <a:cxnSpLocks/>
            </p:cNvCxnSpPr>
            <p:nvPr/>
          </p:nvCxnSpPr>
          <p:spPr>
            <a:xfrm>
              <a:off x="1937658" y="3113314"/>
              <a:ext cx="4474028" cy="816429"/>
            </a:xfrm>
            <a:prstGeom prst="bentConnector3">
              <a:avLst>
                <a:gd name="adj1" fmla="val 122"/>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9A2B6C4-5FBA-C0C0-2829-5E4E2323D572}"/>
                </a:ext>
              </a:extLst>
            </p:cNvPr>
            <p:cNvCxnSpPr>
              <a:cxnSpLocks/>
            </p:cNvCxnSpPr>
            <p:nvPr/>
          </p:nvCxnSpPr>
          <p:spPr>
            <a:xfrm>
              <a:off x="1404257" y="3145972"/>
              <a:ext cx="6509658"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461218D0-9132-7F2A-EFC6-09A571CF35FB}"/>
                </a:ext>
              </a:extLst>
            </p:cNvPr>
            <p:cNvSpPr/>
            <p:nvPr/>
          </p:nvSpPr>
          <p:spPr>
            <a:xfrm>
              <a:off x="2340433" y="3646736"/>
              <a:ext cx="772886" cy="497910"/>
            </a:xfrm>
            <a:prstGeom prst="rect">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C2BB347-0C90-B6D5-BF8D-1B940EE291C6}"/>
                </a:ext>
              </a:extLst>
            </p:cNvPr>
            <p:cNvSpPr/>
            <p:nvPr/>
          </p:nvSpPr>
          <p:spPr>
            <a:xfrm>
              <a:off x="4386943" y="3652383"/>
              <a:ext cx="2460174" cy="497910"/>
            </a:xfrm>
            <a:prstGeom prst="rect">
              <a:avLst/>
            </a:prstGeom>
            <a:pattFill prst="pct5">
              <a:fgClr>
                <a:schemeClr val="accent2">
                  <a:lumMod val="50000"/>
                </a:schemeClr>
              </a:fgClr>
              <a:bgClr>
                <a:schemeClr val="bg1"/>
              </a:bgClr>
            </a:pattFill>
            <a:ln w="254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lowchart: Off-page Connector 56">
              <a:extLst>
                <a:ext uri="{FF2B5EF4-FFF2-40B4-BE49-F238E27FC236}">
                  <a16:creationId xmlns:a16="http://schemas.microsoft.com/office/drawing/2014/main" id="{FDA17471-08BE-8A23-8BBD-1DADE75679E5}"/>
                </a:ext>
              </a:extLst>
            </p:cNvPr>
            <p:cNvSpPr/>
            <p:nvPr/>
          </p:nvSpPr>
          <p:spPr>
            <a:xfrm rot="10800000">
              <a:off x="1665515" y="2318659"/>
              <a:ext cx="1153885" cy="919619"/>
            </a:xfrm>
            <a:prstGeom prst="flowChartOffpageConnector">
              <a:avLst/>
            </a:prstGeom>
            <a:solidFill>
              <a:schemeClr val="bg1"/>
            </a:solid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9A1BD35D-0387-9A3D-B6A6-7454F156CD47}"/>
                </a:ext>
              </a:extLst>
            </p:cNvPr>
            <p:cNvSpPr txBox="1"/>
            <p:nvPr/>
          </p:nvSpPr>
          <p:spPr>
            <a:xfrm>
              <a:off x="2238962" y="3077791"/>
              <a:ext cx="2176088" cy="5762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Abadi Extra Light" panose="020B0204020104020204" pitchFamily="34" charset="0"/>
                  <a:ea typeface="+mn-ea"/>
                  <a:cs typeface="+mn-cs"/>
                </a:rPr>
                <a:t>tank</a:t>
              </a:r>
            </a:p>
          </p:txBody>
        </p:sp>
        <p:sp>
          <p:nvSpPr>
            <p:cNvPr id="59" name="TextBox 58">
              <a:extLst>
                <a:ext uri="{FF2B5EF4-FFF2-40B4-BE49-F238E27FC236}">
                  <a16:creationId xmlns:a16="http://schemas.microsoft.com/office/drawing/2014/main" id="{BC479845-6AA4-D54C-276A-D2DEA7E65974}"/>
                </a:ext>
              </a:extLst>
            </p:cNvPr>
            <p:cNvSpPr txBox="1"/>
            <p:nvPr/>
          </p:nvSpPr>
          <p:spPr>
            <a:xfrm>
              <a:off x="4082354" y="3098183"/>
              <a:ext cx="3416699" cy="6375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50000"/>
                    </a:srgbClr>
                  </a:solidFill>
                  <a:effectLst/>
                  <a:uLnTx/>
                  <a:uFillTx/>
                  <a:latin typeface="Abadi Extra Light" panose="020B0204020104020204" pitchFamily="34" charset="0"/>
                  <a:ea typeface="+mn-ea"/>
                  <a:cs typeface="+mn-cs"/>
                </a:rPr>
                <a:t>soil treatment area</a:t>
              </a:r>
            </a:p>
          </p:txBody>
        </p:sp>
        <p:cxnSp>
          <p:nvCxnSpPr>
            <p:cNvPr id="60" name="Straight Connector 59">
              <a:extLst>
                <a:ext uri="{FF2B5EF4-FFF2-40B4-BE49-F238E27FC236}">
                  <a16:creationId xmlns:a16="http://schemas.microsoft.com/office/drawing/2014/main" id="{015DF888-9E80-A50B-77B6-FDC1394F6043}"/>
                </a:ext>
              </a:extLst>
            </p:cNvPr>
            <p:cNvCxnSpPr>
              <a:cxnSpLocks/>
            </p:cNvCxnSpPr>
            <p:nvPr/>
          </p:nvCxnSpPr>
          <p:spPr>
            <a:xfrm>
              <a:off x="1447797" y="5508173"/>
              <a:ext cx="6509658"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61" name="Isosceles Triangle 60">
              <a:extLst>
                <a:ext uri="{FF2B5EF4-FFF2-40B4-BE49-F238E27FC236}">
                  <a16:creationId xmlns:a16="http://schemas.microsoft.com/office/drawing/2014/main" id="{A98AA124-BBF5-C5F5-AABD-48692D6CFAD8}"/>
                </a:ext>
              </a:extLst>
            </p:cNvPr>
            <p:cNvSpPr/>
            <p:nvPr/>
          </p:nvSpPr>
          <p:spPr>
            <a:xfrm rot="10800000">
              <a:off x="1578424" y="5334002"/>
              <a:ext cx="174172" cy="130623"/>
            </a:xfrm>
            <a:prstGeom prst="triangl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62" name="Straight Connector 61">
              <a:extLst>
                <a:ext uri="{FF2B5EF4-FFF2-40B4-BE49-F238E27FC236}">
                  <a16:creationId xmlns:a16="http://schemas.microsoft.com/office/drawing/2014/main" id="{96A2DAF4-BF50-273B-24DB-0FBF6551C32C}"/>
                </a:ext>
              </a:extLst>
            </p:cNvPr>
            <p:cNvCxnSpPr>
              <a:cxnSpLocks/>
            </p:cNvCxnSpPr>
            <p:nvPr/>
          </p:nvCxnSpPr>
          <p:spPr>
            <a:xfrm>
              <a:off x="1589311" y="5573485"/>
              <a:ext cx="14151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7E3AA43-C30B-B9AB-EE46-E501DAF6A069}"/>
                </a:ext>
              </a:extLst>
            </p:cNvPr>
            <p:cNvCxnSpPr>
              <a:cxnSpLocks/>
            </p:cNvCxnSpPr>
            <p:nvPr/>
          </p:nvCxnSpPr>
          <p:spPr>
            <a:xfrm>
              <a:off x="1621969" y="5627911"/>
              <a:ext cx="76203"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93A01DB2-45FE-B707-99AF-65BBB8910D25}"/>
                </a:ext>
              </a:extLst>
            </p:cNvPr>
            <p:cNvSpPr txBox="1"/>
            <p:nvPr/>
          </p:nvSpPr>
          <p:spPr>
            <a:xfrm>
              <a:off x="5575596" y="4474784"/>
              <a:ext cx="3123347" cy="423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wastewater flowpath</a:t>
              </a:r>
            </a:p>
          </p:txBody>
        </p:sp>
      </p:grpSp>
      <p:sp>
        <p:nvSpPr>
          <p:cNvPr id="66" name="TextBox 65">
            <a:extLst>
              <a:ext uri="{FF2B5EF4-FFF2-40B4-BE49-F238E27FC236}">
                <a16:creationId xmlns:a16="http://schemas.microsoft.com/office/drawing/2014/main" id="{52FFAAAB-CAA0-575D-B2C1-694459BD0FFC}"/>
              </a:ext>
            </a:extLst>
          </p:cNvPr>
          <p:cNvSpPr txBox="1"/>
          <p:nvPr/>
        </p:nvSpPr>
        <p:spPr>
          <a:xfrm>
            <a:off x="1976869" y="5894954"/>
            <a:ext cx="9720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modify STA</a:t>
            </a:r>
          </a:p>
        </p:txBody>
      </p:sp>
      <p:cxnSp>
        <p:nvCxnSpPr>
          <p:cNvPr id="67" name="Straight Arrow Connector 66">
            <a:extLst>
              <a:ext uri="{FF2B5EF4-FFF2-40B4-BE49-F238E27FC236}">
                <a16:creationId xmlns:a16="http://schemas.microsoft.com/office/drawing/2014/main" id="{B75908D5-0DEA-4552-26C8-4DAD725E0ADD}"/>
              </a:ext>
            </a:extLst>
          </p:cNvPr>
          <p:cNvCxnSpPr>
            <a:cxnSpLocks/>
          </p:cNvCxnSpPr>
          <p:nvPr/>
        </p:nvCxnSpPr>
        <p:spPr>
          <a:xfrm flipV="1">
            <a:off x="2620037" y="5755003"/>
            <a:ext cx="168258" cy="152257"/>
          </a:xfrm>
          <a:prstGeom prst="straightConnector1">
            <a:avLst/>
          </a:prstGeom>
          <a:ln>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68" name="Rectangle 67">
            <a:extLst>
              <a:ext uri="{FF2B5EF4-FFF2-40B4-BE49-F238E27FC236}">
                <a16:creationId xmlns:a16="http://schemas.microsoft.com/office/drawing/2014/main" id="{44FB7E78-6111-DD74-3FC1-790BDC26A8F3}"/>
              </a:ext>
            </a:extLst>
          </p:cNvPr>
          <p:cNvSpPr/>
          <p:nvPr/>
        </p:nvSpPr>
        <p:spPr>
          <a:xfrm>
            <a:off x="847340" y="2807956"/>
            <a:ext cx="3891706" cy="1818238"/>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E427A82E-DAE5-A4D4-B024-8BF640ABF325}"/>
              </a:ext>
            </a:extLst>
          </p:cNvPr>
          <p:cNvSpPr/>
          <p:nvPr/>
        </p:nvSpPr>
        <p:spPr>
          <a:xfrm>
            <a:off x="847343" y="4653688"/>
            <a:ext cx="3891706" cy="1818238"/>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DB178459-5367-7595-7CFB-EAEF8236F124}"/>
              </a:ext>
            </a:extLst>
          </p:cNvPr>
          <p:cNvSpPr txBox="1">
            <a:spLocks/>
          </p:cNvSpPr>
          <p:nvPr/>
        </p:nvSpPr>
        <p:spPr>
          <a:xfrm>
            <a:off x="724758" y="1255115"/>
            <a:ext cx="10515600" cy="1016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Monitoring wastewater nutrient loads</a:t>
            </a:r>
          </a:p>
        </p:txBody>
      </p:sp>
      <p:grpSp>
        <p:nvGrpSpPr>
          <p:cNvPr id="33" name="Group 32">
            <a:extLst>
              <a:ext uri="{FF2B5EF4-FFF2-40B4-BE49-F238E27FC236}">
                <a16:creationId xmlns:a16="http://schemas.microsoft.com/office/drawing/2014/main" id="{DB9FFEFA-980A-6801-E857-D53708BA9800}"/>
              </a:ext>
            </a:extLst>
          </p:cNvPr>
          <p:cNvGrpSpPr/>
          <p:nvPr/>
        </p:nvGrpSpPr>
        <p:grpSpPr>
          <a:xfrm>
            <a:off x="10494820" y="3585408"/>
            <a:ext cx="1564051" cy="3152275"/>
            <a:chOff x="10494820" y="3585408"/>
            <a:chExt cx="1564051" cy="3152275"/>
          </a:xfrm>
        </p:grpSpPr>
        <p:grpSp>
          <p:nvGrpSpPr>
            <p:cNvPr id="35" name="Group 34">
              <a:extLst>
                <a:ext uri="{FF2B5EF4-FFF2-40B4-BE49-F238E27FC236}">
                  <a16:creationId xmlns:a16="http://schemas.microsoft.com/office/drawing/2014/main" id="{214F60FC-0765-6C4A-B71F-93492184E4CD}"/>
                </a:ext>
              </a:extLst>
            </p:cNvPr>
            <p:cNvGrpSpPr/>
            <p:nvPr/>
          </p:nvGrpSpPr>
          <p:grpSpPr>
            <a:xfrm>
              <a:off x="10735036" y="4379744"/>
              <a:ext cx="1118060" cy="2077490"/>
              <a:chOff x="9921842" y="2404939"/>
              <a:chExt cx="1654352" cy="3073982"/>
            </a:xfrm>
          </p:grpSpPr>
          <p:pic>
            <p:nvPicPr>
              <p:cNvPr id="40" name="Picture 2" descr="EPA logo green">
                <a:extLst>
                  <a:ext uri="{FF2B5EF4-FFF2-40B4-BE49-F238E27FC236}">
                    <a16:creationId xmlns:a16="http://schemas.microsoft.com/office/drawing/2014/main" id="{50873DE0-7FCC-4025-F17A-CD853EF6F8F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16" b="16099"/>
              <a:stretch/>
            </p:blipFill>
            <p:spPr bwMode="auto">
              <a:xfrm>
                <a:off x="10047447" y="4312849"/>
                <a:ext cx="1229481" cy="5482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97ADB9AA-4588-43DF-A31E-55D9C60AB654}"/>
                  </a:ext>
                </a:extLst>
              </p:cNvPr>
              <p:cNvPicPr>
                <a:picLocks noChangeAspect="1"/>
              </p:cNvPicPr>
              <p:nvPr/>
            </p:nvPicPr>
            <p:blipFill>
              <a:blip r:embed="rId3"/>
              <a:stretch>
                <a:fillRect/>
              </a:stretch>
            </p:blipFill>
            <p:spPr>
              <a:xfrm>
                <a:off x="10139728" y="2404939"/>
                <a:ext cx="1167918" cy="712884"/>
              </a:xfrm>
              <a:prstGeom prst="rect">
                <a:avLst/>
              </a:prstGeom>
            </p:spPr>
          </p:pic>
          <p:sp>
            <p:nvSpPr>
              <p:cNvPr id="44" name="TextBox 43">
                <a:extLst>
                  <a:ext uri="{FF2B5EF4-FFF2-40B4-BE49-F238E27FC236}">
                    <a16:creationId xmlns:a16="http://schemas.microsoft.com/office/drawing/2014/main" id="{FBF15912-084E-4CDA-8E75-EE22E9F419B9}"/>
                  </a:ext>
                </a:extLst>
              </p:cNvPr>
              <p:cNvSpPr txBox="1"/>
              <p:nvPr/>
            </p:nvSpPr>
            <p:spPr>
              <a:xfrm flipH="1">
                <a:off x="9921842" y="5069056"/>
                <a:ext cx="1603102" cy="409865"/>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rPr>
                  <a:t>homeowners</a:t>
                </a:r>
              </a:p>
            </p:txBody>
          </p:sp>
          <p:pic>
            <p:nvPicPr>
              <p:cNvPr id="45" name="Picture 44">
                <a:extLst>
                  <a:ext uri="{FF2B5EF4-FFF2-40B4-BE49-F238E27FC236}">
                    <a16:creationId xmlns:a16="http://schemas.microsoft.com/office/drawing/2014/main" id="{4BD5C9C3-5139-DC53-2203-78739176D2E1}"/>
                  </a:ext>
                </a:extLst>
              </p:cNvPr>
              <p:cNvPicPr>
                <a:picLocks noChangeAspect="1"/>
              </p:cNvPicPr>
              <p:nvPr/>
            </p:nvPicPr>
            <p:blipFill>
              <a:blip r:embed="rId4"/>
              <a:stretch>
                <a:fillRect/>
              </a:stretch>
            </p:blipFill>
            <p:spPr>
              <a:xfrm>
                <a:off x="9973093" y="3458367"/>
                <a:ext cx="1603101" cy="585653"/>
              </a:xfrm>
              <a:prstGeom prst="rect">
                <a:avLst/>
              </a:prstGeom>
            </p:spPr>
          </p:pic>
        </p:grpSp>
        <p:sp>
          <p:nvSpPr>
            <p:cNvPr id="36" name="Rectangle: Rounded Corners 35">
              <a:extLst>
                <a:ext uri="{FF2B5EF4-FFF2-40B4-BE49-F238E27FC236}">
                  <a16:creationId xmlns:a16="http://schemas.microsoft.com/office/drawing/2014/main" id="{27D15250-7BD8-CD12-B878-6A6567E31D5A}"/>
                </a:ext>
              </a:extLst>
            </p:cNvPr>
            <p:cNvSpPr/>
            <p:nvPr/>
          </p:nvSpPr>
          <p:spPr>
            <a:xfrm>
              <a:off x="10494820" y="3585408"/>
              <a:ext cx="1563376" cy="3152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1B29C57-B79F-3AA9-35EA-A9DABEA9B4E7}"/>
                </a:ext>
              </a:extLst>
            </p:cNvPr>
            <p:cNvSpPr txBox="1"/>
            <p:nvPr/>
          </p:nvSpPr>
          <p:spPr>
            <a:xfrm>
              <a:off x="10890417" y="3751305"/>
              <a:ext cx="7681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Partners</a:t>
              </a:r>
            </a:p>
          </p:txBody>
        </p:sp>
        <p:cxnSp>
          <p:nvCxnSpPr>
            <p:cNvPr id="39" name="Straight Connector 38">
              <a:extLst>
                <a:ext uri="{FF2B5EF4-FFF2-40B4-BE49-F238E27FC236}">
                  <a16:creationId xmlns:a16="http://schemas.microsoft.com/office/drawing/2014/main" id="{CFA352A6-1F71-40B1-9862-47DD5DBDA913}"/>
                </a:ext>
              </a:extLst>
            </p:cNvPr>
            <p:cNvCxnSpPr>
              <a:cxnSpLocks/>
            </p:cNvCxnSpPr>
            <p:nvPr/>
          </p:nvCxnSpPr>
          <p:spPr>
            <a:xfrm>
              <a:off x="10501511" y="4185232"/>
              <a:ext cx="1557360" cy="0"/>
            </a:xfrm>
            <a:prstGeom prst="line">
              <a:avLst/>
            </a:prstGeom>
            <a:ln w="12700">
              <a:solidFill>
                <a:srgbClr val="496D8D"/>
              </a:solidFill>
            </a:ln>
          </p:spPr>
          <p:style>
            <a:lnRef idx="1">
              <a:schemeClr val="accent5"/>
            </a:lnRef>
            <a:fillRef idx="0">
              <a:schemeClr val="accent5"/>
            </a:fillRef>
            <a:effectRef idx="0">
              <a:schemeClr val="accent5"/>
            </a:effectRef>
            <a:fontRef idx="minor">
              <a:schemeClr val="tx1"/>
            </a:fontRef>
          </p:style>
        </p:cxnSp>
      </p:grpSp>
      <p:sp>
        <p:nvSpPr>
          <p:cNvPr id="47" name="TextBox 46">
            <a:extLst>
              <a:ext uri="{FF2B5EF4-FFF2-40B4-BE49-F238E27FC236}">
                <a16:creationId xmlns:a16="http://schemas.microsoft.com/office/drawing/2014/main" id="{F64DDC75-B648-0ECF-7FC1-F5BB262D386E}"/>
              </a:ext>
            </a:extLst>
          </p:cNvPr>
          <p:cNvSpPr txBox="1"/>
          <p:nvPr/>
        </p:nvSpPr>
        <p:spPr>
          <a:xfrm>
            <a:off x="2151353" y="3410147"/>
            <a:ext cx="3016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badi Extra Light" panose="020B0204020104020204" pitchFamily="34" charset="0"/>
                <a:ea typeface="+mn-ea"/>
                <a:cs typeface="+mn-cs"/>
              </a:rPr>
              <a:t>1</a:t>
            </a:r>
          </a:p>
        </p:txBody>
      </p:sp>
      <p:sp>
        <p:nvSpPr>
          <p:cNvPr id="48" name="TextBox 47">
            <a:extLst>
              <a:ext uri="{FF2B5EF4-FFF2-40B4-BE49-F238E27FC236}">
                <a16:creationId xmlns:a16="http://schemas.microsoft.com/office/drawing/2014/main" id="{579C5781-07CE-8CFC-D388-53E2CDE957B6}"/>
              </a:ext>
            </a:extLst>
          </p:cNvPr>
          <p:cNvSpPr txBox="1"/>
          <p:nvPr/>
        </p:nvSpPr>
        <p:spPr>
          <a:xfrm>
            <a:off x="2409351" y="5272166"/>
            <a:ext cx="3016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badi Extra Light" panose="020B0204020104020204" pitchFamily="34" charset="0"/>
                <a:ea typeface="+mn-ea"/>
                <a:cs typeface="+mn-cs"/>
              </a:rPr>
              <a:t>1</a:t>
            </a:r>
          </a:p>
        </p:txBody>
      </p:sp>
      <p:sp>
        <p:nvSpPr>
          <p:cNvPr id="49" name="TextBox 48">
            <a:extLst>
              <a:ext uri="{FF2B5EF4-FFF2-40B4-BE49-F238E27FC236}">
                <a16:creationId xmlns:a16="http://schemas.microsoft.com/office/drawing/2014/main" id="{DAC7A062-53FC-CD76-6689-C84448805737}"/>
              </a:ext>
            </a:extLst>
          </p:cNvPr>
          <p:cNvSpPr txBox="1"/>
          <p:nvPr/>
        </p:nvSpPr>
        <p:spPr>
          <a:xfrm>
            <a:off x="2610771" y="3430037"/>
            <a:ext cx="3016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badi Extra Light" panose="020B0204020104020204" pitchFamily="34" charset="0"/>
                <a:ea typeface="+mn-ea"/>
                <a:cs typeface="+mn-cs"/>
              </a:rPr>
              <a:t>2</a:t>
            </a:r>
          </a:p>
        </p:txBody>
      </p:sp>
      <p:sp>
        <p:nvSpPr>
          <p:cNvPr id="64" name="TextBox 63">
            <a:extLst>
              <a:ext uri="{FF2B5EF4-FFF2-40B4-BE49-F238E27FC236}">
                <a16:creationId xmlns:a16="http://schemas.microsoft.com/office/drawing/2014/main" id="{F14F1315-2CEE-A6EF-1219-D752095D3FBE}"/>
              </a:ext>
            </a:extLst>
          </p:cNvPr>
          <p:cNvSpPr txBox="1"/>
          <p:nvPr/>
        </p:nvSpPr>
        <p:spPr>
          <a:xfrm>
            <a:off x="3388414" y="5640331"/>
            <a:ext cx="3016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badi Extra Light" panose="020B0204020104020204" pitchFamily="34" charset="0"/>
                <a:ea typeface="+mn-ea"/>
                <a:cs typeface="+mn-cs"/>
              </a:rPr>
              <a:t>2</a:t>
            </a:r>
          </a:p>
        </p:txBody>
      </p:sp>
      <p:pic>
        <p:nvPicPr>
          <p:cNvPr id="71" name="Picture 70" descr="A picture containing ground, outdoor, bin, trash&#10;&#10;Description automatically generated">
            <a:extLst>
              <a:ext uri="{FF2B5EF4-FFF2-40B4-BE49-F238E27FC236}">
                <a16:creationId xmlns:a16="http://schemas.microsoft.com/office/drawing/2014/main" id="{3CAAB0BA-1F73-0701-910E-6AC76D8EE4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437" b="6687"/>
          <a:stretch/>
        </p:blipFill>
        <p:spPr>
          <a:xfrm>
            <a:off x="6302805" y="4286039"/>
            <a:ext cx="2607853" cy="2047171"/>
          </a:xfrm>
          <a:prstGeom prst="rect">
            <a:avLst/>
          </a:prstGeom>
          <a:ln w="12700">
            <a:solidFill>
              <a:schemeClr val="bg2">
                <a:lumMod val="25000"/>
              </a:schemeClr>
            </a:solidFill>
          </a:ln>
        </p:spPr>
      </p:pic>
      <p:sp>
        <p:nvSpPr>
          <p:cNvPr id="5" name="TextBox 4">
            <a:extLst>
              <a:ext uri="{FF2B5EF4-FFF2-40B4-BE49-F238E27FC236}">
                <a16:creationId xmlns:a16="http://schemas.microsoft.com/office/drawing/2014/main" id="{E8CBEF3F-1E09-5E5A-FA8A-C2075A486F70}"/>
              </a:ext>
            </a:extLst>
          </p:cNvPr>
          <p:cNvSpPr txBox="1"/>
          <p:nvPr/>
        </p:nvSpPr>
        <p:spPr>
          <a:xfrm>
            <a:off x="6180912" y="6331915"/>
            <a:ext cx="28371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MASSTC monitors the septic systems</a:t>
            </a:r>
          </a:p>
        </p:txBody>
      </p:sp>
    </p:spTree>
    <p:extLst>
      <p:ext uri="{BB962C8B-B14F-4D97-AF65-F5344CB8AC3E}">
        <p14:creationId xmlns:p14="http://schemas.microsoft.com/office/powerpoint/2010/main" val="258331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78702327-41EC-B555-0BE7-F2DEA24E4502}"/>
              </a:ext>
            </a:extLst>
          </p:cNvPr>
          <p:cNvGrpSpPr/>
          <p:nvPr/>
        </p:nvGrpSpPr>
        <p:grpSpPr>
          <a:xfrm>
            <a:off x="10494820" y="3585408"/>
            <a:ext cx="1565181" cy="3152275"/>
            <a:chOff x="10494820" y="3585408"/>
            <a:chExt cx="1565181" cy="3152275"/>
          </a:xfrm>
        </p:grpSpPr>
        <p:grpSp>
          <p:nvGrpSpPr>
            <p:cNvPr id="4" name="Group 3">
              <a:extLst>
                <a:ext uri="{FF2B5EF4-FFF2-40B4-BE49-F238E27FC236}">
                  <a16:creationId xmlns:a16="http://schemas.microsoft.com/office/drawing/2014/main" id="{C4C3E9C2-2B1C-AC4E-8A2C-EAA6C19F082B}"/>
                </a:ext>
              </a:extLst>
            </p:cNvPr>
            <p:cNvGrpSpPr/>
            <p:nvPr/>
          </p:nvGrpSpPr>
          <p:grpSpPr>
            <a:xfrm>
              <a:off x="10494820" y="3585408"/>
              <a:ext cx="1565181" cy="3152275"/>
              <a:chOff x="10494820" y="3585408"/>
              <a:chExt cx="1565181" cy="3152275"/>
            </a:xfrm>
          </p:grpSpPr>
          <p:sp>
            <p:nvSpPr>
              <p:cNvPr id="12" name="Rectangle: Rounded Corners 11">
                <a:extLst>
                  <a:ext uri="{FF2B5EF4-FFF2-40B4-BE49-F238E27FC236}">
                    <a16:creationId xmlns:a16="http://schemas.microsoft.com/office/drawing/2014/main" id="{41880D1E-040C-EF7A-E7F5-8B7AC91F7FDF}"/>
                  </a:ext>
                </a:extLst>
              </p:cNvPr>
              <p:cNvSpPr/>
              <p:nvPr/>
            </p:nvSpPr>
            <p:spPr>
              <a:xfrm>
                <a:off x="10494820" y="3585408"/>
                <a:ext cx="1563376" cy="31522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FA162CF-2474-3A3D-1112-16D52AFE19EE}"/>
                  </a:ext>
                </a:extLst>
              </p:cNvPr>
              <p:cNvGrpSpPr/>
              <p:nvPr/>
            </p:nvGrpSpPr>
            <p:grpSpPr>
              <a:xfrm>
                <a:off x="10819925" y="4379744"/>
                <a:ext cx="851680" cy="1659934"/>
                <a:chOff x="10047447" y="2404939"/>
                <a:chExt cx="1260199" cy="2456139"/>
              </a:xfrm>
            </p:grpSpPr>
            <p:pic>
              <p:nvPicPr>
                <p:cNvPr id="16" name="Picture 2" descr="EPA logo green">
                  <a:extLst>
                    <a:ext uri="{FF2B5EF4-FFF2-40B4-BE49-F238E27FC236}">
                      <a16:creationId xmlns:a16="http://schemas.microsoft.com/office/drawing/2014/main" id="{C27660AB-411E-9B9F-0FD8-283F55404A4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16" b="16099"/>
                <a:stretch/>
              </p:blipFill>
              <p:spPr bwMode="auto">
                <a:xfrm>
                  <a:off x="10047447" y="4312849"/>
                  <a:ext cx="1229481" cy="5482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08FA9C4-1D76-C826-7919-3167CCDE914F}"/>
                    </a:ext>
                  </a:extLst>
                </p:cNvPr>
                <p:cNvPicPr>
                  <a:picLocks noChangeAspect="1"/>
                </p:cNvPicPr>
                <p:nvPr/>
              </p:nvPicPr>
              <p:blipFill>
                <a:blip r:embed="rId3"/>
                <a:stretch>
                  <a:fillRect/>
                </a:stretch>
              </p:blipFill>
              <p:spPr>
                <a:xfrm>
                  <a:off x="10139728" y="2404939"/>
                  <a:ext cx="1167918" cy="712884"/>
                </a:xfrm>
                <a:prstGeom prst="rect">
                  <a:avLst/>
                </a:prstGeom>
              </p:spPr>
            </p:pic>
          </p:grpSp>
          <p:sp>
            <p:nvSpPr>
              <p:cNvPr id="14" name="TextBox 13">
                <a:extLst>
                  <a:ext uri="{FF2B5EF4-FFF2-40B4-BE49-F238E27FC236}">
                    <a16:creationId xmlns:a16="http://schemas.microsoft.com/office/drawing/2014/main" id="{05A8A572-92FF-43CF-9ADC-FA63E437EA79}"/>
                  </a:ext>
                </a:extLst>
              </p:cNvPr>
              <p:cNvSpPr txBox="1"/>
              <p:nvPr/>
            </p:nvSpPr>
            <p:spPr>
              <a:xfrm>
                <a:off x="10890417" y="3751305"/>
                <a:ext cx="7681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Partners</a:t>
                </a:r>
              </a:p>
            </p:txBody>
          </p:sp>
          <p:cxnSp>
            <p:nvCxnSpPr>
              <p:cNvPr id="15" name="Straight Connector 14">
                <a:extLst>
                  <a:ext uri="{FF2B5EF4-FFF2-40B4-BE49-F238E27FC236}">
                    <a16:creationId xmlns:a16="http://schemas.microsoft.com/office/drawing/2014/main" id="{558C9B1F-4907-C8C6-5437-AB1FD8BC470A}"/>
                  </a:ext>
                </a:extLst>
              </p:cNvPr>
              <p:cNvCxnSpPr>
                <a:cxnSpLocks/>
              </p:cNvCxnSpPr>
              <p:nvPr/>
            </p:nvCxnSpPr>
            <p:spPr>
              <a:xfrm>
                <a:off x="10502641" y="4185232"/>
                <a:ext cx="1557360" cy="0"/>
              </a:xfrm>
              <a:prstGeom prst="line">
                <a:avLst/>
              </a:prstGeom>
              <a:ln w="12700">
                <a:solidFill>
                  <a:srgbClr val="496D8D"/>
                </a:solidFill>
              </a:ln>
            </p:spPr>
            <p:style>
              <a:lnRef idx="1">
                <a:schemeClr val="accent5"/>
              </a:lnRef>
              <a:fillRef idx="0">
                <a:schemeClr val="accent5"/>
              </a:fillRef>
              <a:effectRef idx="0">
                <a:schemeClr val="accent5"/>
              </a:effectRef>
              <a:fontRef idx="minor">
                <a:schemeClr val="tx1"/>
              </a:fontRef>
            </p:style>
          </p:cxnSp>
        </p:grpSp>
        <p:pic>
          <p:nvPicPr>
            <p:cNvPr id="20" name="Picture 2" descr="http://pubs.usgs.gov/sir/2004/5296/04-5296_confluence_park/usgs_logo.gif">
              <a:hlinkClick r:id="rId4"/>
              <a:extLst>
                <a:ext uri="{FF2B5EF4-FFF2-40B4-BE49-F238E27FC236}">
                  <a16:creationId xmlns:a16="http://schemas.microsoft.com/office/drawing/2014/main" id="{B36D4D3D-5550-17F6-F54A-B8258A95AFE6}"/>
                </a:ext>
              </a:extLst>
            </p:cNvPr>
            <p:cNvPicPr>
              <a:picLocks noChangeAspect="1" noChangeArrowheads="1"/>
            </p:cNvPicPr>
            <p:nvPr/>
          </p:nvPicPr>
          <p:blipFill>
            <a:blip r:embed="rId5" cstate="print"/>
            <a:srcRect/>
            <a:stretch>
              <a:fillRect/>
            </a:stretch>
          </p:blipFill>
          <p:spPr bwMode="auto">
            <a:xfrm>
              <a:off x="10761624" y="5056044"/>
              <a:ext cx="1020840" cy="417473"/>
            </a:xfrm>
            <a:prstGeom prst="rect">
              <a:avLst/>
            </a:prstGeom>
            <a:noFill/>
          </p:spPr>
        </p:pic>
        <p:pic>
          <p:nvPicPr>
            <p:cNvPr id="21" name="Picture 20">
              <a:extLst>
                <a:ext uri="{FF2B5EF4-FFF2-40B4-BE49-F238E27FC236}">
                  <a16:creationId xmlns:a16="http://schemas.microsoft.com/office/drawing/2014/main" id="{0CFD5E49-D41F-AECB-AB41-65F8D29C07F5}"/>
                </a:ext>
              </a:extLst>
            </p:cNvPr>
            <p:cNvPicPr>
              <a:picLocks noChangeAspect="1"/>
            </p:cNvPicPr>
            <p:nvPr/>
          </p:nvPicPr>
          <p:blipFill>
            <a:blip r:embed="rId6"/>
            <a:stretch>
              <a:fillRect/>
            </a:stretch>
          </p:blipFill>
          <p:spPr>
            <a:xfrm>
              <a:off x="10685552" y="6140550"/>
              <a:ext cx="1159257" cy="422198"/>
            </a:xfrm>
            <a:prstGeom prst="rect">
              <a:avLst/>
            </a:prstGeom>
          </p:spPr>
        </p:pic>
      </p:grpSp>
      <p:pic>
        <p:nvPicPr>
          <p:cNvPr id="87" name="Picture 86">
            <a:extLst>
              <a:ext uri="{FF2B5EF4-FFF2-40B4-BE49-F238E27FC236}">
                <a16:creationId xmlns:a16="http://schemas.microsoft.com/office/drawing/2014/main" id="{B68FD50B-04D0-A1EC-5026-9A39903C14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9733" y="2733784"/>
            <a:ext cx="3561636" cy="3756624"/>
          </a:xfrm>
          <a:prstGeom prst="rect">
            <a:avLst/>
          </a:prstGeom>
        </p:spPr>
      </p:pic>
      <p:sp>
        <p:nvSpPr>
          <p:cNvPr id="3" name="Rectangle 2">
            <a:extLst>
              <a:ext uri="{FF2B5EF4-FFF2-40B4-BE49-F238E27FC236}">
                <a16:creationId xmlns:a16="http://schemas.microsoft.com/office/drawing/2014/main" id="{213624E4-D08D-0DD6-16D9-1F1E74E75739}"/>
              </a:ext>
            </a:extLst>
          </p:cNvPr>
          <p:cNvSpPr/>
          <p:nvPr/>
        </p:nvSpPr>
        <p:spPr>
          <a:xfrm>
            <a:off x="1485900" y="2953753"/>
            <a:ext cx="258679" cy="1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30F9E99-051F-F4A7-D054-E82212B562C6}"/>
              </a:ext>
            </a:extLst>
          </p:cNvPr>
          <p:cNvSpPr/>
          <p:nvPr/>
        </p:nvSpPr>
        <p:spPr>
          <a:xfrm>
            <a:off x="1508960" y="5106349"/>
            <a:ext cx="258679" cy="1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408DF300-C523-EE53-B8B9-FE92C02477EB}"/>
              </a:ext>
            </a:extLst>
          </p:cNvPr>
          <p:cNvGrpSpPr/>
          <p:nvPr/>
        </p:nvGrpSpPr>
        <p:grpSpPr>
          <a:xfrm>
            <a:off x="926242" y="2822132"/>
            <a:ext cx="2182415" cy="3520513"/>
            <a:chOff x="1039405" y="2405382"/>
            <a:chExt cx="2559674" cy="4129082"/>
          </a:xfrm>
        </p:grpSpPr>
        <p:pic>
          <p:nvPicPr>
            <p:cNvPr id="24" name="Picture 23">
              <a:extLst>
                <a:ext uri="{FF2B5EF4-FFF2-40B4-BE49-F238E27FC236}">
                  <a16:creationId xmlns:a16="http://schemas.microsoft.com/office/drawing/2014/main" id="{3A256E29-7AC8-56E2-CDBF-D12411B2CBA6}"/>
                </a:ext>
              </a:extLst>
            </p:cNvPr>
            <p:cNvPicPr>
              <a:picLocks noChangeAspect="1"/>
            </p:cNvPicPr>
            <p:nvPr/>
          </p:nvPicPr>
          <p:blipFill>
            <a:blip r:embed="rId8"/>
            <a:stretch>
              <a:fillRect/>
            </a:stretch>
          </p:blipFill>
          <p:spPr>
            <a:xfrm>
              <a:off x="1039405" y="2405382"/>
              <a:ext cx="2223909" cy="2120678"/>
            </a:xfrm>
            <a:prstGeom prst="rect">
              <a:avLst/>
            </a:prstGeom>
            <a:ln>
              <a:solidFill>
                <a:schemeClr val="bg1">
                  <a:lumMod val="50000"/>
                </a:schemeClr>
              </a:solidFill>
            </a:ln>
          </p:spPr>
        </p:pic>
        <p:pic>
          <p:nvPicPr>
            <p:cNvPr id="25" name="Picture 24">
              <a:extLst>
                <a:ext uri="{FF2B5EF4-FFF2-40B4-BE49-F238E27FC236}">
                  <a16:creationId xmlns:a16="http://schemas.microsoft.com/office/drawing/2014/main" id="{7ED2D4E6-6A86-8B0E-E345-22F8D7001D14}"/>
                </a:ext>
              </a:extLst>
            </p:cNvPr>
            <p:cNvPicPr>
              <a:picLocks noChangeAspect="1"/>
            </p:cNvPicPr>
            <p:nvPr/>
          </p:nvPicPr>
          <p:blipFill>
            <a:blip r:embed="rId9"/>
            <a:stretch>
              <a:fillRect/>
            </a:stretch>
          </p:blipFill>
          <p:spPr>
            <a:xfrm>
              <a:off x="1039405" y="4832553"/>
              <a:ext cx="2559674" cy="1701911"/>
            </a:xfrm>
            <a:prstGeom prst="rect">
              <a:avLst/>
            </a:prstGeom>
            <a:ln>
              <a:solidFill>
                <a:schemeClr val="bg1">
                  <a:lumMod val="50000"/>
                </a:schemeClr>
              </a:solidFill>
            </a:ln>
          </p:spPr>
        </p:pic>
        <p:cxnSp>
          <p:nvCxnSpPr>
            <p:cNvPr id="26" name="Straight Connector 25">
              <a:extLst>
                <a:ext uri="{FF2B5EF4-FFF2-40B4-BE49-F238E27FC236}">
                  <a16:creationId xmlns:a16="http://schemas.microsoft.com/office/drawing/2014/main" id="{F1EC01A7-6A72-69A6-378C-F25899A7C9B9}"/>
                </a:ext>
              </a:extLst>
            </p:cNvPr>
            <p:cNvCxnSpPr/>
            <p:nvPr/>
          </p:nvCxnSpPr>
          <p:spPr bwMode="auto">
            <a:xfrm flipH="1">
              <a:off x="1039405" y="3048003"/>
              <a:ext cx="1658706" cy="1783046"/>
            </a:xfrm>
            <a:prstGeom prst="line">
              <a:avLst/>
            </a:prstGeom>
            <a:solidFill>
              <a:schemeClr val="accent1"/>
            </a:solidFill>
            <a:ln w="6350" cap="flat" cmpd="sng" algn="ctr">
              <a:solidFill>
                <a:schemeClr val="tx1">
                  <a:lumMod val="65000"/>
                  <a:lumOff val="3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a:extLst>
                <a:ext uri="{FF2B5EF4-FFF2-40B4-BE49-F238E27FC236}">
                  <a16:creationId xmlns:a16="http://schemas.microsoft.com/office/drawing/2014/main" id="{D926B87E-7E1D-A760-DEA0-7E62125B856F}"/>
                </a:ext>
              </a:extLst>
            </p:cNvPr>
            <p:cNvCxnSpPr/>
            <p:nvPr/>
          </p:nvCxnSpPr>
          <p:spPr bwMode="auto">
            <a:xfrm>
              <a:off x="2709114" y="3048002"/>
              <a:ext cx="889965" cy="1784550"/>
            </a:xfrm>
            <a:prstGeom prst="line">
              <a:avLst/>
            </a:prstGeom>
            <a:solidFill>
              <a:schemeClr val="accent1"/>
            </a:solidFill>
            <a:ln w="6350" cap="flat" cmpd="sng" algn="ctr">
              <a:solidFill>
                <a:schemeClr val="tx1">
                  <a:lumMod val="65000"/>
                  <a:lumOff val="3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8" name="TextBox 27">
            <a:extLst>
              <a:ext uri="{FF2B5EF4-FFF2-40B4-BE49-F238E27FC236}">
                <a16:creationId xmlns:a16="http://schemas.microsoft.com/office/drawing/2014/main" id="{BD011A60-F3A2-4522-E515-83D7DF269CD5}"/>
              </a:ext>
            </a:extLst>
          </p:cNvPr>
          <p:cNvSpPr txBox="1"/>
          <p:nvPr/>
        </p:nvSpPr>
        <p:spPr>
          <a:xfrm>
            <a:off x="859408" y="2460531"/>
            <a:ext cx="21002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watershed screening</a:t>
            </a:r>
          </a:p>
        </p:txBody>
      </p:sp>
      <p:grpSp>
        <p:nvGrpSpPr>
          <p:cNvPr id="61" name="Group 60">
            <a:extLst>
              <a:ext uri="{FF2B5EF4-FFF2-40B4-BE49-F238E27FC236}">
                <a16:creationId xmlns:a16="http://schemas.microsoft.com/office/drawing/2014/main" id="{666312E1-F4C7-FDC4-670F-6D0D6624FA5A}"/>
              </a:ext>
            </a:extLst>
          </p:cNvPr>
          <p:cNvGrpSpPr/>
          <p:nvPr/>
        </p:nvGrpSpPr>
        <p:grpSpPr>
          <a:xfrm>
            <a:off x="926243" y="6343927"/>
            <a:ext cx="2014963" cy="246221"/>
            <a:chOff x="940097" y="6468619"/>
            <a:chExt cx="2014963" cy="246221"/>
          </a:xfrm>
        </p:grpSpPr>
        <p:sp>
          <p:nvSpPr>
            <p:cNvPr id="29" name="Oval 28">
              <a:extLst>
                <a:ext uri="{FF2B5EF4-FFF2-40B4-BE49-F238E27FC236}">
                  <a16:creationId xmlns:a16="http://schemas.microsoft.com/office/drawing/2014/main" id="{40447E05-1724-D43A-857B-040ACD106F77}"/>
                </a:ext>
              </a:extLst>
            </p:cNvPr>
            <p:cNvSpPr/>
            <p:nvPr/>
          </p:nvSpPr>
          <p:spPr>
            <a:xfrm>
              <a:off x="940097" y="6576602"/>
              <a:ext cx="53836" cy="45872"/>
            </a:xfrm>
            <a:prstGeom prst="ellipse">
              <a:avLst/>
            </a:prstGeom>
            <a:solidFill>
              <a:srgbClr val="79151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87D2DD0-1934-51FA-D4DB-5C740FFDEDAF}"/>
                </a:ext>
              </a:extLst>
            </p:cNvPr>
            <p:cNvSpPr txBox="1"/>
            <p:nvPr/>
          </p:nvSpPr>
          <p:spPr>
            <a:xfrm>
              <a:off x="967015" y="6468619"/>
              <a:ext cx="198804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onsite wastewater treatment system</a:t>
              </a:r>
            </a:p>
          </p:txBody>
        </p:sp>
      </p:grpSp>
      <p:grpSp>
        <p:nvGrpSpPr>
          <p:cNvPr id="35" name="Group 34">
            <a:extLst>
              <a:ext uri="{FF2B5EF4-FFF2-40B4-BE49-F238E27FC236}">
                <a16:creationId xmlns:a16="http://schemas.microsoft.com/office/drawing/2014/main" id="{BA9B3B1B-688A-42F4-B04B-5EAD33811E90}"/>
              </a:ext>
            </a:extLst>
          </p:cNvPr>
          <p:cNvGrpSpPr/>
          <p:nvPr/>
        </p:nvGrpSpPr>
        <p:grpSpPr>
          <a:xfrm>
            <a:off x="3252914" y="2829525"/>
            <a:ext cx="4390601" cy="3859189"/>
            <a:chOff x="6645533" y="1561075"/>
            <a:chExt cx="5796627" cy="5095041"/>
          </a:xfrm>
        </p:grpSpPr>
        <p:sp>
          <p:nvSpPr>
            <p:cNvPr id="36" name="TextBox 35">
              <a:extLst>
                <a:ext uri="{FF2B5EF4-FFF2-40B4-BE49-F238E27FC236}">
                  <a16:creationId xmlns:a16="http://schemas.microsoft.com/office/drawing/2014/main" id="{5CBEC5CC-B49B-8EEA-49B9-FBA179A15A3B}"/>
                </a:ext>
              </a:extLst>
            </p:cNvPr>
            <p:cNvSpPr txBox="1"/>
            <p:nvPr/>
          </p:nvSpPr>
          <p:spPr>
            <a:xfrm>
              <a:off x="6653762" y="5976713"/>
              <a:ext cx="5410199" cy="36570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Indicates multiple sampling depths at site</a:t>
              </a:r>
            </a:p>
          </p:txBody>
        </p:sp>
        <p:sp>
          <p:nvSpPr>
            <p:cNvPr id="37" name="TextBox 36">
              <a:extLst>
                <a:ext uri="{FF2B5EF4-FFF2-40B4-BE49-F238E27FC236}">
                  <a16:creationId xmlns:a16="http://schemas.microsoft.com/office/drawing/2014/main" id="{87834DFB-BCA4-7E0C-1B55-5BB12CB31D92}"/>
                </a:ext>
              </a:extLst>
            </p:cNvPr>
            <p:cNvSpPr txBox="1"/>
            <p:nvPr/>
          </p:nvSpPr>
          <p:spPr>
            <a:xfrm>
              <a:off x="7031961" y="6290412"/>
              <a:ext cx="5410199" cy="3657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General direction of groundwater flow</a:t>
              </a:r>
            </a:p>
          </p:txBody>
        </p:sp>
        <p:grpSp>
          <p:nvGrpSpPr>
            <p:cNvPr id="38" name="Group 37">
              <a:extLst>
                <a:ext uri="{FF2B5EF4-FFF2-40B4-BE49-F238E27FC236}">
                  <a16:creationId xmlns:a16="http://schemas.microsoft.com/office/drawing/2014/main" id="{F5622D37-DA50-C509-E531-182CF2FBE568}"/>
                </a:ext>
              </a:extLst>
            </p:cNvPr>
            <p:cNvGrpSpPr/>
            <p:nvPr/>
          </p:nvGrpSpPr>
          <p:grpSpPr>
            <a:xfrm>
              <a:off x="6645533" y="1561075"/>
              <a:ext cx="4239732" cy="4994928"/>
              <a:chOff x="6546854" y="669924"/>
              <a:chExt cx="5167561" cy="6088027"/>
            </a:xfrm>
          </p:grpSpPr>
          <p:pic>
            <p:nvPicPr>
              <p:cNvPr id="41" name="Picture 40">
                <a:extLst>
                  <a:ext uri="{FF2B5EF4-FFF2-40B4-BE49-F238E27FC236}">
                    <a16:creationId xmlns:a16="http://schemas.microsoft.com/office/drawing/2014/main" id="{3FF802F6-9531-4412-EEAF-E4811024D80D}"/>
                  </a:ext>
                </a:extLst>
              </p:cNvPr>
              <p:cNvPicPr>
                <a:picLocks noChangeAspect="1"/>
              </p:cNvPicPr>
              <p:nvPr/>
            </p:nvPicPr>
            <p:blipFill>
              <a:blip r:embed="rId10"/>
              <a:stretch>
                <a:fillRect/>
              </a:stretch>
            </p:blipFill>
            <p:spPr>
              <a:xfrm>
                <a:off x="6546854" y="669924"/>
                <a:ext cx="5167561" cy="5388129"/>
              </a:xfrm>
              <a:prstGeom prst="rect">
                <a:avLst/>
              </a:prstGeom>
              <a:ln w="6350">
                <a:solidFill>
                  <a:schemeClr val="bg2">
                    <a:lumMod val="50000"/>
                  </a:schemeClr>
                </a:solidFill>
              </a:ln>
            </p:spPr>
          </p:pic>
          <p:grpSp>
            <p:nvGrpSpPr>
              <p:cNvPr id="42" name="Group 41">
                <a:extLst>
                  <a:ext uri="{FF2B5EF4-FFF2-40B4-BE49-F238E27FC236}">
                    <a16:creationId xmlns:a16="http://schemas.microsoft.com/office/drawing/2014/main" id="{481F7CF1-FE9F-D6CF-DE04-441E7BE94AC9}"/>
                  </a:ext>
                </a:extLst>
              </p:cNvPr>
              <p:cNvGrpSpPr/>
              <p:nvPr/>
            </p:nvGrpSpPr>
            <p:grpSpPr>
              <a:xfrm>
                <a:off x="6634298" y="1177717"/>
                <a:ext cx="4856191" cy="5580234"/>
                <a:chOff x="6634298" y="1177717"/>
                <a:chExt cx="4856191" cy="5580234"/>
              </a:xfrm>
            </p:grpSpPr>
            <p:cxnSp>
              <p:nvCxnSpPr>
                <p:cNvPr id="43" name="Straight Arrow Connector 42">
                  <a:extLst>
                    <a:ext uri="{FF2B5EF4-FFF2-40B4-BE49-F238E27FC236}">
                      <a16:creationId xmlns:a16="http://schemas.microsoft.com/office/drawing/2014/main" id="{C0C553E6-7378-15D3-DFB2-D817DC33CEDF}"/>
                    </a:ext>
                  </a:extLst>
                </p:cNvPr>
                <p:cNvCxnSpPr>
                  <a:cxnSpLocks/>
                </p:cNvCxnSpPr>
                <p:nvPr/>
              </p:nvCxnSpPr>
              <p:spPr>
                <a:xfrm flipH="1">
                  <a:off x="6634298" y="6501926"/>
                  <a:ext cx="126797" cy="256025"/>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1C59DE6-6F24-819E-F1BB-9A76C4DE6DA7}"/>
                    </a:ext>
                  </a:extLst>
                </p:cNvPr>
                <p:cNvCxnSpPr>
                  <a:cxnSpLocks/>
                </p:cNvCxnSpPr>
                <p:nvPr/>
              </p:nvCxnSpPr>
              <p:spPr>
                <a:xfrm flipH="1">
                  <a:off x="8413463" y="3173506"/>
                  <a:ext cx="264372" cy="606860"/>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AFDD0B8-2D51-B38D-23E6-29CAD5806B38}"/>
                    </a:ext>
                  </a:extLst>
                </p:cNvPr>
                <p:cNvCxnSpPr>
                  <a:cxnSpLocks/>
                </p:cNvCxnSpPr>
                <p:nvPr/>
              </p:nvCxnSpPr>
              <p:spPr>
                <a:xfrm flipH="1">
                  <a:off x="7619849" y="2617694"/>
                  <a:ext cx="340810" cy="555812"/>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07C221B-C73B-170C-A8BF-CC6D459EBF45}"/>
                    </a:ext>
                  </a:extLst>
                </p:cNvPr>
                <p:cNvCxnSpPr>
                  <a:cxnSpLocks/>
                </p:cNvCxnSpPr>
                <p:nvPr/>
              </p:nvCxnSpPr>
              <p:spPr>
                <a:xfrm flipH="1">
                  <a:off x="7438985" y="3780366"/>
                  <a:ext cx="349131" cy="553519"/>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17A53BD-0223-5ABF-FC51-CFA253372941}"/>
                    </a:ext>
                  </a:extLst>
                </p:cNvPr>
                <p:cNvCxnSpPr>
                  <a:cxnSpLocks/>
                </p:cNvCxnSpPr>
                <p:nvPr/>
              </p:nvCxnSpPr>
              <p:spPr>
                <a:xfrm flipH="1">
                  <a:off x="9752017" y="1710104"/>
                  <a:ext cx="261911" cy="775143"/>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25CD7A2-BFD7-1910-3F9E-42BA559E7AF6}"/>
                    </a:ext>
                  </a:extLst>
                </p:cNvPr>
                <p:cNvCxnSpPr>
                  <a:cxnSpLocks/>
                </p:cNvCxnSpPr>
                <p:nvPr/>
              </p:nvCxnSpPr>
              <p:spPr>
                <a:xfrm flipH="1">
                  <a:off x="10551678" y="2094083"/>
                  <a:ext cx="106426" cy="801517"/>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53AE911-A739-B332-68B5-3909C49E9621}"/>
                    </a:ext>
                  </a:extLst>
                </p:cNvPr>
                <p:cNvCxnSpPr>
                  <a:cxnSpLocks/>
                </p:cNvCxnSpPr>
                <p:nvPr/>
              </p:nvCxnSpPr>
              <p:spPr>
                <a:xfrm>
                  <a:off x="11378011" y="1177717"/>
                  <a:ext cx="112478" cy="759220"/>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F66F39A-746B-DC1D-229F-F3FCEFE0EB5B}"/>
                    </a:ext>
                  </a:extLst>
                </p:cNvPr>
                <p:cNvCxnSpPr>
                  <a:cxnSpLocks/>
                </p:cNvCxnSpPr>
                <p:nvPr/>
              </p:nvCxnSpPr>
              <p:spPr>
                <a:xfrm flipH="1">
                  <a:off x="8545649" y="4209082"/>
                  <a:ext cx="257692" cy="679605"/>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9639ECF-A9A7-464A-02F6-F379F04C7831}"/>
                    </a:ext>
                  </a:extLst>
                </p:cNvPr>
                <p:cNvCxnSpPr>
                  <a:cxnSpLocks/>
                </p:cNvCxnSpPr>
                <p:nvPr/>
              </p:nvCxnSpPr>
              <p:spPr>
                <a:xfrm flipH="1">
                  <a:off x="9752017" y="3412241"/>
                  <a:ext cx="55092" cy="644884"/>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0DF3D0A-A2EF-30F1-4DD7-769433A10418}"/>
                    </a:ext>
                  </a:extLst>
                </p:cNvPr>
                <p:cNvCxnSpPr>
                  <a:cxnSpLocks/>
                </p:cNvCxnSpPr>
                <p:nvPr/>
              </p:nvCxnSpPr>
              <p:spPr>
                <a:xfrm flipH="1">
                  <a:off x="9130639" y="2895600"/>
                  <a:ext cx="192472" cy="581336"/>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B3708A6-6A18-8B22-330C-9C0B43AA4F85}"/>
                    </a:ext>
                  </a:extLst>
                </p:cNvPr>
                <p:cNvCxnSpPr>
                  <a:cxnSpLocks/>
                </p:cNvCxnSpPr>
                <p:nvPr/>
              </p:nvCxnSpPr>
              <p:spPr>
                <a:xfrm flipH="1">
                  <a:off x="10230871" y="2895600"/>
                  <a:ext cx="69841" cy="581336"/>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62E82F5-B50B-984A-F020-D8D464F236C6}"/>
                    </a:ext>
                  </a:extLst>
                </p:cNvPr>
                <p:cNvCxnSpPr>
                  <a:cxnSpLocks/>
                </p:cNvCxnSpPr>
                <p:nvPr/>
              </p:nvCxnSpPr>
              <p:spPr>
                <a:xfrm flipH="1">
                  <a:off x="8332416" y="4613584"/>
                  <a:ext cx="49278" cy="675592"/>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75EA3EA-68F8-2E30-EF2A-0E16A516044B}"/>
                    </a:ext>
                  </a:extLst>
                </p:cNvPr>
                <p:cNvCxnSpPr>
                  <a:cxnSpLocks/>
                </p:cNvCxnSpPr>
                <p:nvPr/>
              </p:nvCxnSpPr>
              <p:spPr>
                <a:xfrm flipH="1">
                  <a:off x="9184242" y="4539000"/>
                  <a:ext cx="264372" cy="606860"/>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9747678-83BD-56BF-F75B-54D8DF690E5B}"/>
                    </a:ext>
                  </a:extLst>
                </p:cNvPr>
                <p:cNvCxnSpPr>
                  <a:cxnSpLocks/>
                </p:cNvCxnSpPr>
                <p:nvPr/>
              </p:nvCxnSpPr>
              <p:spPr>
                <a:xfrm flipH="1">
                  <a:off x="10008312" y="3917575"/>
                  <a:ext cx="319890" cy="606860"/>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C76E08E-6078-2388-719B-64FCD7CBE807}"/>
                    </a:ext>
                  </a:extLst>
                </p:cNvPr>
                <p:cNvCxnSpPr>
                  <a:cxnSpLocks/>
                </p:cNvCxnSpPr>
                <p:nvPr/>
              </p:nvCxnSpPr>
              <p:spPr>
                <a:xfrm flipH="1">
                  <a:off x="10358802" y="3092827"/>
                  <a:ext cx="264372" cy="606860"/>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2EC8F33-1B1D-544E-A1BB-244E30D8B117}"/>
                    </a:ext>
                  </a:extLst>
                </p:cNvPr>
                <p:cNvCxnSpPr>
                  <a:cxnSpLocks/>
                </p:cNvCxnSpPr>
                <p:nvPr/>
              </p:nvCxnSpPr>
              <p:spPr>
                <a:xfrm flipH="1">
                  <a:off x="10412589" y="4189447"/>
                  <a:ext cx="116816" cy="657712"/>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DE098A4-664F-FA16-C528-DBDE095DDA89}"/>
                    </a:ext>
                  </a:extLst>
                </p:cNvPr>
                <p:cNvCxnSpPr>
                  <a:cxnSpLocks/>
                </p:cNvCxnSpPr>
                <p:nvPr/>
              </p:nvCxnSpPr>
              <p:spPr>
                <a:xfrm flipH="1">
                  <a:off x="9498191" y="5145860"/>
                  <a:ext cx="153297" cy="723277"/>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DEADA25-3E6E-141C-00FE-9EBD92B50B5B}"/>
                    </a:ext>
                  </a:extLst>
                </p:cNvPr>
                <p:cNvCxnSpPr>
                  <a:cxnSpLocks/>
                </p:cNvCxnSpPr>
                <p:nvPr/>
              </p:nvCxnSpPr>
              <p:spPr>
                <a:xfrm flipH="1">
                  <a:off x="10168257" y="5065055"/>
                  <a:ext cx="114257" cy="694305"/>
                </a:xfrm>
                <a:prstGeom prst="straightConnector1">
                  <a:avLst/>
                </a:prstGeom>
                <a:ln w="25400">
                  <a:solidFill>
                    <a:schemeClr val="accent1">
                      <a:alpha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0" name="Rectangle 39">
              <a:extLst>
                <a:ext uri="{FF2B5EF4-FFF2-40B4-BE49-F238E27FC236}">
                  <a16:creationId xmlns:a16="http://schemas.microsoft.com/office/drawing/2014/main" id="{93903C5E-67F2-F325-F560-71F48E933F67}"/>
                </a:ext>
              </a:extLst>
            </p:cNvPr>
            <p:cNvSpPr/>
            <p:nvPr/>
          </p:nvSpPr>
          <p:spPr>
            <a:xfrm>
              <a:off x="9140447" y="3429001"/>
              <a:ext cx="1183273" cy="1698854"/>
            </a:xfrm>
            <a:prstGeom prst="rect">
              <a:avLst/>
            </a:prstGeom>
            <a:noFill/>
            <a:ln>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2" name="TextBox 61">
            <a:extLst>
              <a:ext uri="{FF2B5EF4-FFF2-40B4-BE49-F238E27FC236}">
                <a16:creationId xmlns:a16="http://schemas.microsoft.com/office/drawing/2014/main" id="{2BDB8954-E490-ECC6-9C1A-4F7D15C4B275}"/>
              </a:ext>
            </a:extLst>
          </p:cNvPr>
          <p:cNvSpPr txBox="1"/>
          <p:nvPr/>
        </p:nvSpPr>
        <p:spPr>
          <a:xfrm>
            <a:off x="3211753" y="2461046"/>
            <a:ext cx="13708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well network</a:t>
            </a:r>
          </a:p>
        </p:txBody>
      </p:sp>
      <p:cxnSp>
        <p:nvCxnSpPr>
          <p:cNvPr id="64" name="Straight Connector 63">
            <a:extLst>
              <a:ext uri="{FF2B5EF4-FFF2-40B4-BE49-F238E27FC236}">
                <a16:creationId xmlns:a16="http://schemas.microsoft.com/office/drawing/2014/main" id="{5ED81E09-3457-6E8D-7F9D-CE5AB8F2977A}"/>
              </a:ext>
            </a:extLst>
          </p:cNvPr>
          <p:cNvCxnSpPr>
            <a:cxnSpLocks/>
          </p:cNvCxnSpPr>
          <p:nvPr/>
        </p:nvCxnSpPr>
        <p:spPr>
          <a:xfrm flipV="1">
            <a:off x="5154555" y="2852374"/>
            <a:ext cx="1622071" cy="138932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42AE963-9EE2-9EAD-080B-0F9594F25BB5}"/>
              </a:ext>
            </a:extLst>
          </p:cNvPr>
          <p:cNvCxnSpPr>
            <a:cxnSpLocks/>
          </p:cNvCxnSpPr>
          <p:nvPr/>
        </p:nvCxnSpPr>
        <p:spPr>
          <a:xfrm>
            <a:off x="5142663" y="5531147"/>
            <a:ext cx="1633963" cy="64296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E67DE74D-0A26-EB8C-0891-1BF810BC04CE}"/>
              </a:ext>
            </a:extLst>
          </p:cNvPr>
          <p:cNvSpPr txBox="1"/>
          <p:nvPr/>
        </p:nvSpPr>
        <p:spPr>
          <a:xfrm>
            <a:off x="6686363" y="2491856"/>
            <a:ext cx="25683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alternative septic systems</a:t>
            </a:r>
          </a:p>
        </p:txBody>
      </p:sp>
      <p:sp>
        <p:nvSpPr>
          <p:cNvPr id="83" name="Rectangle 82">
            <a:extLst>
              <a:ext uri="{FF2B5EF4-FFF2-40B4-BE49-F238E27FC236}">
                <a16:creationId xmlns:a16="http://schemas.microsoft.com/office/drawing/2014/main" id="{88ADC51E-7B52-13DC-B756-B6884D5795FE}"/>
              </a:ext>
            </a:extLst>
          </p:cNvPr>
          <p:cNvSpPr/>
          <p:nvPr/>
        </p:nvSpPr>
        <p:spPr>
          <a:xfrm>
            <a:off x="9354499" y="6039522"/>
            <a:ext cx="648483" cy="155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5CB0E95D-819C-E131-DAF4-097E6F243EEB}"/>
              </a:ext>
            </a:extLst>
          </p:cNvPr>
          <p:cNvSpPr txBox="1"/>
          <p:nvPr/>
        </p:nvSpPr>
        <p:spPr>
          <a:xfrm>
            <a:off x="9563100" y="114992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2068BFB4-3852-D79E-C669-845FA33FCC62}"/>
              </a:ext>
            </a:extLst>
          </p:cNvPr>
          <p:cNvSpPr txBox="1">
            <a:spLocks/>
          </p:cNvSpPr>
          <p:nvPr/>
        </p:nvSpPr>
        <p:spPr>
          <a:xfrm>
            <a:off x="838200" y="1272938"/>
            <a:ext cx="10515600" cy="1016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Monitoring impact on groundwater quality</a:t>
            </a:r>
          </a:p>
        </p:txBody>
      </p:sp>
    </p:spTree>
    <p:extLst>
      <p:ext uri="{BB962C8B-B14F-4D97-AF65-F5344CB8AC3E}">
        <p14:creationId xmlns:p14="http://schemas.microsoft.com/office/powerpoint/2010/main" val="296938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3B84-83AE-7FE3-C135-B2A5A2F7F93C}"/>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BFDD425B-8DD1-FB97-FFAF-78138DE290B0}"/>
              </a:ext>
            </a:extLst>
          </p:cNvPr>
          <p:cNvSpPr>
            <a:spLocks noGrp="1"/>
          </p:cNvSpPr>
          <p:nvPr>
            <p:ph idx="1"/>
          </p:nvPr>
        </p:nvSpPr>
        <p:spPr/>
        <p:txBody>
          <a:bodyPr/>
          <a:lstStyle/>
          <a:p>
            <a:pPr marL="457200" indent="-457200">
              <a:buFont typeface="Arial" panose="020B0604020202020204" pitchFamily="34" charset="0"/>
              <a:buChar char="•"/>
            </a:pPr>
            <a:r>
              <a:rPr lang="en-US" dirty="0"/>
              <a:t>Analysis Purpose</a:t>
            </a:r>
          </a:p>
          <a:p>
            <a:pPr marL="457200" indent="-457200">
              <a:buFont typeface="Arial" panose="020B0604020202020204" pitchFamily="34" charset="0"/>
              <a:buChar char="•"/>
            </a:pPr>
            <a:r>
              <a:rPr lang="en-US" dirty="0"/>
              <a:t>Who is Affected</a:t>
            </a:r>
          </a:p>
          <a:p>
            <a:pPr marL="457200" indent="-457200">
              <a:buFont typeface="Arial" panose="020B0604020202020204" pitchFamily="34" charset="0"/>
              <a:buChar char="•"/>
            </a:pPr>
            <a:r>
              <a:rPr lang="en-US" dirty="0"/>
              <a:t>Analysis Goals</a:t>
            </a:r>
          </a:p>
          <a:p>
            <a:pPr marL="457200" indent="-457200">
              <a:buFont typeface="Arial" panose="020B0604020202020204" pitchFamily="34" charset="0"/>
              <a:buChar char="•"/>
            </a:pPr>
            <a:r>
              <a:rPr lang="en-US" dirty="0"/>
              <a:t>Data sources</a:t>
            </a:r>
          </a:p>
          <a:p>
            <a:pPr marL="457200" indent="-457200">
              <a:buFont typeface="Arial" panose="020B0604020202020204" pitchFamily="34" charset="0"/>
              <a:buChar char="•"/>
            </a:pPr>
            <a:r>
              <a:rPr lang="en-US" dirty="0"/>
              <a:t>Select map results ideas</a:t>
            </a:r>
          </a:p>
          <a:p>
            <a:pPr marL="457200" indent="-457200">
              <a:buFont typeface="Arial" panose="020B0604020202020204" pitchFamily="34" charset="0"/>
              <a:buChar char="•"/>
            </a:pPr>
            <a:r>
              <a:rPr lang="en-US" dirty="0"/>
              <a:t>Desired outcomes</a:t>
            </a:r>
          </a:p>
          <a:p>
            <a:endParaRPr lang="en-US" dirty="0"/>
          </a:p>
        </p:txBody>
      </p:sp>
      <p:sp>
        <p:nvSpPr>
          <p:cNvPr id="4" name="Slide Number Placeholder 3">
            <a:extLst>
              <a:ext uri="{FF2B5EF4-FFF2-40B4-BE49-F238E27FC236}">
                <a16:creationId xmlns:a16="http://schemas.microsoft.com/office/drawing/2014/main" id="{CBB9FE94-8080-86CC-4FA4-C4DCB03712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53302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63557C0-C2B4-B29B-9DA2-957D2C3D09AB}"/>
              </a:ext>
            </a:extLst>
          </p:cNvPr>
          <p:cNvGrpSpPr/>
          <p:nvPr/>
        </p:nvGrpSpPr>
        <p:grpSpPr>
          <a:xfrm>
            <a:off x="846340" y="2284420"/>
            <a:ext cx="6251443" cy="3616718"/>
            <a:chOff x="846340" y="2346763"/>
            <a:chExt cx="6251443" cy="3616718"/>
          </a:xfrm>
        </p:grpSpPr>
        <p:pic>
          <p:nvPicPr>
            <p:cNvPr id="15" name="Picture 14">
              <a:extLst>
                <a:ext uri="{FF2B5EF4-FFF2-40B4-BE49-F238E27FC236}">
                  <a16:creationId xmlns:a16="http://schemas.microsoft.com/office/drawing/2014/main" id="{D8DBAD8A-13C0-19CF-BE7D-D003CFCC3E0F}"/>
                </a:ext>
              </a:extLst>
            </p:cNvPr>
            <p:cNvPicPr>
              <a:picLocks noChangeAspect="1"/>
            </p:cNvPicPr>
            <p:nvPr/>
          </p:nvPicPr>
          <p:blipFill rotWithShape="1">
            <a:blip r:embed="rId3"/>
            <a:srcRect l="243" t="-130" r="-243" b="12020"/>
            <a:stretch/>
          </p:blipFill>
          <p:spPr>
            <a:xfrm>
              <a:off x="846340" y="2346763"/>
              <a:ext cx="6251443" cy="3616718"/>
            </a:xfrm>
            <a:prstGeom prst="rect">
              <a:avLst/>
            </a:prstGeom>
          </p:spPr>
        </p:pic>
        <p:sp>
          <p:nvSpPr>
            <p:cNvPr id="19" name="TextBox 18">
              <a:extLst>
                <a:ext uri="{FF2B5EF4-FFF2-40B4-BE49-F238E27FC236}">
                  <a16:creationId xmlns:a16="http://schemas.microsoft.com/office/drawing/2014/main" id="{BA5F578D-4AC7-BDB3-4599-18F575AB0F79}"/>
                </a:ext>
              </a:extLst>
            </p:cNvPr>
            <p:cNvSpPr txBox="1"/>
            <p:nvPr/>
          </p:nvSpPr>
          <p:spPr>
            <a:xfrm>
              <a:off x="1937567" y="4024852"/>
              <a:ext cx="5277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92.0</a:t>
              </a:r>
            </a:p>
          </p:txBody>
        </p:sp>
        <p:sp>
          <p:nvSpPr>
            <p:cNvPr id="20" name="TextBox 19">
              <a:extLst>
                <a:ext uri="{FF2B5EF4-FFF2-40B4-BE49-F238E27FC236}">
                  <a16:creationId xmlns:a16="http://schemas.microsoft.com/office/drawing/2014/main" id="{4422EDC2-4675-4631-D1C0-31223B3DE1B0}"/>
                </a:ext>
              </a:extLst>
            </p:cNvPr>
            <p:cNvSpPr txBox="1"/>
            <p:nvPr/>
          </p:nvSpPr>
          <p:spPr>
            <a:xfrm>
              <a:off x="3325393" y="5221554"/>
              <a:ext cx="4267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5.7</a:t>
              </a:r>
            </a:p>
          </p:txBody>
        </p:sp>
        <p:sp>
          <p:nvSpPr>
            <p:cNvPr id="25" name="TextBox 24">
              <a:extLst>
                <a:ext uri="{FF2B5EF4-FFF2-40B4-BE49-F238E27FC236}">
                  <a16:creationId xmlns:a16="http://schemas.microsoft.com/office/drawing/2014/main" id="{7D22609B-3389-889D-FB09-A845A56BBF7E}"/>
                </a:ext>
              </a:extLst>
            </p:cNvPr>
            <p:cNvSpPr txBox="1"/>
            <p:nvPr/>
          </p:nvSpPr>
          <p:spPr>
            <a:xfrm>
              <a:off x="4902437" y="3757081"/>
              <a:ext cx="5277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14.3</a:t>
              </a:r>
            </a:p>
          </p:txBody>
        </p:sp>
        <p:sp>
          <p:nvSpPr>
            <p:cNvPr id="27" name="TextBox 26">
              <a:extLst>
                <a:ext uri="{FF2B5EF4-FFF2-40B4-BE49-F238E27FC236}">
                  <a16:creationId xmlns:a16="http://schemas.microsoft.com/office/drawing/2014/main" id="{442AEFE0-2E42-A04B-D9F2-9C2DA616B282}"/>
                </a:ext>
              </a:extLst>
            </p:cNvPr>
            <p:cNvSpPr txBox="1"/>
            <p:nvPr/>
          </p:nvSpPr>
          <p:spPr>
            <a:xfrm>
              <a:off x="6300441" y="5167119"/>
              <a:ext cx="4267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1.0</a:t>
              </a:r>
            </a:p>
          </p:txBody>
        </p:sp>
      </p:grpSp>
      <p:sp>
        <p:nvSpPr>
          <p:cNvPr id="22" name="Title 1">
            <a:extLst>
              <a:ext uri="{FF2B5EF4-FFF2-40B4-BE49-F238E27FC236}">
                <a16:creationId xmlns:a16="http://schemas.microsoft.com/office/drawing/2014/main" id="{8227927E-C75C-7AE0-828E-68A8F93601EF}"/>
              </a:ext>
            </a:extLst>
          </p:cNvPr>
          <p:cNvSpPr>
            <a:spLocks noGrp="1"/>
          </p:cNvSpPr>
          <p:nvPr>
            <p:ph type="title"/>
          </p:nvPr>
        </p:nvSpPr>
        <p:spPr>
          <a:xfrm>
            <a:off x="846340" y="1121239"/>
            <a:ext cx="10515600" cy="1016000"/>
          </a:xfrm>
        </p:spPr>
        <p:txBody>
          <a:bodyPr>
            <a:normAutofit/>
          </a:bodyPr>
          <a:lstStyle/>
          <a:p>
            <a:r>
              <a:rPr lang="en-US" sz="2400" dirty="0">
                <a:latin typeface="Roboto" panose="02000000000000000000" pitchFamily="2" charset="0"/>
                <a:ea typeface="Roboto" panose="02000000000000000000" pitchFamily="2" charset="0"/>
                <a:cs typeface="Roboto" panose="02000000000000000000" pitchFamily="2" charset="0"/>
              </a:rPr>
              <a:t>Enhanced septic system demonstration: results in progress</a:t>
            </a:r>
          </a:p>
        </p:txBody>
      </p:sp>
      <p:sp>
        <p:nvSpPr>
          <p:cNvPr id="3" name="TextBox 2">
            <a:extLst>
              <a:ext uri="{FF2B5EF4-FFF2-40B4-BE49-F238E27FC236}">
                <a16:creationId xmlns:a16="http://schemas.microsoft.com/office/drawing/2014/main" id="{60FD003D-6271-01FF-D741-AA1ED24BD205}"/>
              </a:ext>
            </a:extLst>
          </p:cNvPr>
          <p:cNvSpPr txBox="1"/>
          <p:nvPr/>
        </p:nvSpPr>
        <p:spPr>
          <a:xfrm>
            <a:off x="1347502" y="5905696"/>
            <a:ext cx="43424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as of 2023-05 (6 to 18 months of sample 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Labels are median values for the group of systems (n=12)</a:t>
            </a:r>
          </a:p>
        </p:txBody>
      </p:sp>
      <p:grpSp>
        <p:nvGrpSpPr>
          <p:cNvPr id="18" name="Group 17">
            <a:extLst>
              <a:ext uri="{FF2B5EF4-FFF2-40B4-BE49-F238E27FC236}">
                <a16:creationId xmlns:a16="http://schemas.microsoft.com/office/drawing/2014/main" id="{7A06386C-B03F-76D4-F3B3-769B9FF504D2}"/>
              </a:ext>
            </a:extLst>
          </p:cNvPr>
          <p:cNvGrpSpPr/>
          <p:nvPr/>
        </p:nvGrpSpPr>
        <p:grpSpPr>
          <a:xfrm>
            <a:off x="10494820" y="3585408"/>
            <a:ext cx="1565181" cy="3152275"/>
            <a:chOff x="10494820" y="3585408"/>
            <a:chExt cx="1565181" cy="3152275"/>
          </a:xfrm>
        </p:grpSpPr>
        <p:grpSp>
          <p:nvGrpSpPr>
            <p:cNvPr id="21" name="Group 20">
              <a:extLst>
                <a:ext uri="{FF2B5EF4-FFF2-40B4-BE49-F238E27FC236}">
                  <a16:creationId xmlns:a16="http://schemas.microsoft.com/office/drawing/2014/main" id="{C92E6E6E-3123-AF70-1E89-96441DD9C061}"/>
                </a:ext>
              </a:extLst>
            </p:cNvPr>
            <p:cNvGrpSpPr/>
            <p:nvPr/>
          </p:nvGrpSpPr>
          <p:grpSpPr>
            <a:xfrm>
              <a:off x="10819925" y="4379744"/>
              <a:ext cx="851680" cy="1659934"/>
              <a:chOff x="10047447" y="2404939"/>
              <a:chExt cx="1260199" cy="2456139"/>
            </a:xfrm>
          </p:grpSpPr>
          <p:pic>
            <p:nvPicPr>
              <p:cNvPr id="28" name="Picture 2" descr="EPA logo green">
                <a:extLst>
                  <a:ext uri="{FF2B5EF4-FFF2-40B4-BE49-F238E27FC236}">
                    <a16:creationId xmlns:a16="http://schemas.microsoft.com/office/drawing/2014/main" id="{83DF6FFD-1B66-D693-24B4-5306CC60A8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016" b="16099"/>
              <a:stretch/>
            </p:blipFill>
            <p:spPr bwMode="auto">
              <a:xfrm>
                <a:off x="10047447" y="4312849"/>
                <a:ext cx="1229481" cy="5482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A8842AE7-C842-5168-3E01-56D6B2E9973E}"/>
                  </a:ext>
                </a:extLst>
              </p:cNvPr>
              <p:cNvPicPr>
                <a:picLocks noChangeAspect="1"/>
              </p:cNvPicPr>
              <p:nvPr/>
            </p:nvPicPr>
            <p:blipFill>
              <a:blip r:embed="rId5"/>
              <a:stretch>
                <a:fillRect/>
              </a:stretch>
            </p:blipFill>
            <p:spPr>
              <a:xfrm>
                <a:off x="10139728" y="2404939"/>
                <a:ext cx="1167918" cy="712884"/>
              </a:xfrm>
              <a:prstGeom prst="rect">
                <a:avLst/>
              </a:prstGeom>
            </p:spPr>
          </p:pic>
        </p:grpSp>
        <p:sp>
          <p:nvSpPr>
            <p:cNvPr id="23" name="Rectangle: Rounded Corners 22">
              <a:extLst>
                <a:ext uri="{FF2B5EF4-FFF2-40B4-BE49-F238E27FC236}">
                  <a16:creationId xmlns:a16="http://schemas.microsoft.com/office/drawing/2014/main" id="{8835F3CE-23E3-615A-9AFC-87FB234BF9CC}"/>
                </a:ext>
              </a:extLst>
            </p:cNvPr>
            <p:cNvSpPr/>
            <p:nvPr/>
          </p:nvSpPr>
          <p:spPr>
            <a:xfrm>
              <a:off x="10494820" y="3585408"/>
              <a:ext cx="1563376" cy="3152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2F6213E-26D0-70E1-AAF0-3E9767683EED}"/>
                </a:ext>
              </a:extLst>
            </p:cNvPr>
            <p:cNvSpPr txBox="1"/>
            <p:nvPr/>
          </p:nvSpPr>
          <p:spPr>
            <a:xfrm>
              <a:off x="10890417" y="3751305"/>
              <a:ext cx="7681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Partners</a:t>
              </a:r>
            </a:p>
          </p:txBody>
        </p:sp>
        <p:cxnSp>
          <p:nvCxnSpPr>
            <p:cNvPr id="26" name="Straight Connector 25">
              <a:extLst>
                <a:ext uri="{FF2B5EF4-FFF2-40B4-BE49-F238E27FC236}">
                  <a16:creationId xmlns:a16="http://schemas.microsoft.com/office/drawing/2014/main" id="{24F2A6CE-44EC-42E9-A633-4A6CD9543AC0}"/>
                </a:ext>
              </a:extLst>
            </p:cNvPr>
            <p:cNvCxnSpPr>
              <a:cxnSpLocks/>
            </p:cNvCxnSpPr>
            <p:nvPr/>
          </p:nvCxnSpPr>
          <p:spPr>
            <a:xfrm>
              <a:off x="10502641" y="4185232"/>
              <a:ext cx="1557360" cy="0"/>
            </a:xfrm>
            <a:prstGeom prst="line">
              <a:avLst/>
            </a:prstGeom>
            <a:ln w="12700">
              <a:solidFill>
                <a:srgbClr val="496D8D"/>
              </a:solidFill>
            </a:ln>
          </p:spPr>
          <p:style>
            <a:lnRef idx="1">
              <a:schemeClr val="accent5"/>
            </a:lnRef>
            <a:fillRef idx="0">
              <a:schemeClr val="accent5"/>
            </a:fillRef>
            <a:effectRef idx="0">
              <a:schemeClr val="accent5"/>
            </a:effectRef>
            <a:fontRef idx="minor">
              <a:schemeClr val="tx1"/>
            </a:fontRef>
          </p:style>
        </p:cxnSp>
      </p:grpSp>
      <p:pic>
        <p:nvPicPr>
          <p:cNvPr id="4" name="Picture 3">
            <a:extLst>
              <a:ext uri="{FF2B5EF4-FFF2-40B4-BE49-F238E27FC236}">
                <a16:creationId xmlns:a16="http://schemas.microsoft.com/office/drawing/2014/main" id="{A2FCCCAE-DC7C-B98C-8926-EE18339C78DD}"/>
              </a:ext>
            </a:extLst>
          </p:cNvPr>
          <p:cNvPicPr>
            <a:picLocks noChangeAspect="1"/>
          </p:cNvPicPr>
          <p:nvPr/>
        </p:nvPicPr>
        <p:blipFill>
          <a:blip r:embed="rId6"/>
          <a:stretch>
            <a:fillRect/>
          </a:stretch>
        </p:blipFill>
        <p:spPr>
          <a:xfrm>
            <a:off x="10735278" y="5085996"/>
            <a:ext cx="1083422" cy="395802"/>
          </a:xfrm>
          <a:prstGeom prst="rect">
            <a:avLst/>
          </a:prstGeom>
        </p:spPr>
      </p:pic>
      <p:sp>
        <p:nvSpPr>
          <p:cNvPr id="2" name="TextBox 1">
            <a:extLst>
              <a:ext uri="{FF2B5EF4-FFF2-40B4-BE49-F238E27FC236}">
                <a16:creationId xmlns:a16="http://schemas.microsoft.com/office/drawing/2014/main" id="{DB3C9953-A94B-7B18-674E-3ECE8CE0EADF}"/>
              </a:ext>
            </a:extLst>
          </p:cNvPr>
          <p:cNvSpPr txBox="1"/>
          <p:nvPr/>
        </p:nvSpPr>
        <p:spPr>
          <a:xfrm flipH="1">
            <a:off x="10735036" y="6180235"/>
            <a:ext cx="1083424" cy="276999"/>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rPr>
              <a:t>homeowners</a:t>
            </a:r>
          </a:p>
        </p:txBody>
      </p:sp>
      <p:sp>
        <p:nvSpPr>
          <p:cNvPr id="8" name="TextBox 7">
            <a:extLst>
              <a:ext uri="{FF2B5EF4-FFF2-40B4-BE49-F238E27FC236}">
                <a16:creationId xmlns:a16="http://schemas.microsoft.com/office/drawing/2014/main" id="{F426C94B-6D71-119C-1D25-20201DB2AD85}"/>
              </a:ext>
            </a:extLst>
          </p:cNvPr>
          <p:cNvSpPr txBox="1"/>
          <p:nvPr/>
        </p:nvSpPr>
        <p:spPr>
          <a:xfrm>
            <a:off x="4050446" y="6470479"/>
            <a:ext cx="609467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99CC"/>
                </a:solidFill>
                <a:effectLst/>
                <a:uLnTx/>
                <a:uFillTx/>
                <a:latin typeface="Calibri" panose="020F0502020204030204"/>
                <a:ea typeface="+mn-ea"/>
                <a:cs typeface="+mn-cs"/>
              </a:rPr>
              <a:t>Preliminary Information-Subject to Revision. Not for citation.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8497B97-D215-5FA9-A3F3-BB254075CA6F}"/>
              </a:ext>
            </a:extLst>
          </p:cNvPr>
          <p:cNvSpPr txBox="1"/>
          <p:nvPr/>
        </p:nvSpPr>
        <p:spPr>
          <a:xfrm>
            <a:off x="1233862" y="2238299"/>
            <a:ext cx="15824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concentration</a:t>
            </a:r>
          </a:p>
        </p:txBody>
      </p:sp>
      <p:sp>
        <p:nvSpPr>
          <p:cNvPr id="17" name="TextBox 16">
            <a:extLst>
              <a:ext uri="{FF2B5EF4-FFF2-40B4-BE49-F238E27FC236}">
                <a16:creationId xmlns:a16="http://schemas.microsoft.com/office/drawing/2014/main" id="{3A0F2E30-8065-6A4E-B98B-F9CD426A00FA}"/>
              </a:ext>
            </a:extLst>
          </p:cNvPr>
          <p:cNvSpPr txBox="1"/>
          <p:nvPr/>
        </p:nvSpPr>
        <p:spPr>
          <a:xfrm>
            <a:off x="4258221" y="2238059"/>
            <a:ext cx="6078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load</a:t>
            </a:r>
          </a:p>
        </p:txBody>
      </p:sp>
      <p:sp>
        <p:nvSpPr>
          <p:cNvPr id="31" name="TextBox 30">
            <a:extLst>
              <a:ext uri="{FF2B5EF4-FFF2-40B4-BE49-F238E27FC236}">
                <a16:creationId xmlns:a16="http://schemas.microsoft.com/office/drawing/2014/main" id="{3E3E85CE-4B56-C846-18CC-86516898E7F1}"/>
              </a:ext>
            </a:extLst>
          </p:cNvPr>
          <p:cNvSpPr txBox="1"/>
          <p:nvPr/>
        </p:nvSpPr>
        <p:spPr>
          <a:xfrm>
            <a:off x="7258359" y="2503112"/>
            <a:ext cx="5040524"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Load estimates shown here are based on mean     daily flow, mean monthly influent and effluent concentrations for each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Boxes depict spread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estimates across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Median total nitrogen (TN)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reduction:*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concentration:  94%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load:               93%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values are sensitive to samples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included and method of estimation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Tree>
    <p:extLst>
      <p:ext uri="{BB962C8B-B14F-4D97-AF65-F5344CB8AC3E}">
        <p14:creationId xmlns:p14="http://schemas.microsoft.com/office/powerpoint/2010/main" val="2415782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C058-8627-5E0A-8958-5311263BD0DE}"/>
              </a:ext>
            </a:extLst>
          </p:cNvPr>
          <p:cNvSpPr>
            <a:spLocks noGrp="1"/>
          </p:cNvSpPr>
          <p:nvPr>
            <p:ph type="title"/>
          </p:nvPr>
        </p:nvSpPr>
        <p:spPr>
          <a:xfrm>
            <a:off x="722460" y="1114891"/>
            <a:ext cx="10515600" cy="1016000"/>
          </a:xfrm>
        </p:spPr>
        <p:txBody>
          <a:bodyPr>
            <a:normAutofit/>
          </a:bodyPr>
          <a:lstStyle/>
          <a:p>
            <a:r>
              <a:rPr lang="en-US" sz="2400" dirty="0">
                <a:latin typeface="Roboto" panose="02000000000000000000" pitchFamily="2" charset="0"/>
                <a:ea typeface="Roboto" panose="02000000000000000000" pitchFamily="2" charset="0"/>
                <a:cs typeface="Roboto" panose="02000000000000000000" pitchFamily="2" charset="0"/>
              </a:rPr>
              <a:t>Reliability of individual systems</a:t>
            </a:r>
            <a:endParaRPr lang="en-US" sz="2400" dirty="0"/>
          </a:p>
        </p:txBody>
      </p:sp>
      <p:pic>
        <p:nvPicPr>
          <p:cNvPr id="7" name="Picture 6">
            <a:extLst>
              <a:ext uri="{FF2B5EF4-FFF2-40B4-BE49-F238E27FC236}">
                <a16:creationId xmlns:a16="http://schemas.microsoft.com/office/drawing/2014/main" id="{EB0E2D07-B698-C70E-C048-B9B93BE317C5}"/>
              </a:ext>
            </a:extLst>
          </p:cNvPr>
          <p:cNvPicPr>
            <a:picLocks noChangeAspect="1"/>
          </p:cNvPicPr>
          <p:nvPr/>
        </p:nvPicPr>
        <p:blipFill rotWithShape="1">
          <a:blip r:embed="rId3"/>
          <a:srcRect b="4008"/>
          <a:stretch/>
        </p:blipFill>
        <p:spPr>
          <a:xfrm>
            <a:off x="7142016" y="924069"/>
            <a:ext cx="3744069" cy="2542311"/>
          </a:xfrm>
          <a:prstGeom prst="rect">
            <a:avLst/>
          </a:prstGeom>
        </p:spPr>
      </p:pic>
      <p:pic>
        <p:nvPicPr>
          <p:cNvPr id="9" name="Picture 8">
            <a:extLst>
              <a:ext uri="{FF2B5EF4-FFF2-40B4-BE49-F238E27FC236}">
                <a16:creationId xmlns:a16="http://schemas.microsoft.com/office/drawing/2014/main" id="{EA0C680C-651E-C9F2-5B9B-6BF5ECBF7861}"/>
              </a:ext>
            </a:extLst>
          </p:cNvPr>
          <p:cNvPicPr>
            <a:picLocks noChangeAspect="1"/>
          </p:cNvPicPr>
          <p:nvPr/>
        </p:nvPicPr>
        <p:blipFill>
          <a:blip r:embed="rId4"/>
          <a:stretch>
            <a:fillRect/>
          </a:stretch>
        </p:blipFill>
        <p:spPr>
          <a:xfrm>
            <a:off x="7142016" y="3619940"/>
            <a:ext cx="3744070" cy="2648455"/>
          </a:xfrm>
          <a:prstGeom prst="rect">
            <a:avLst/>
          </a:prstGeom>
        </p:spPr>
      </p:pic>
      <p:sp>
        <p:nvSpPr>
          <p:cNvPr id="10" name="TextBox 9">
            <a:extLst>
              <a:ext uri="{FF2B5EF4-FFF2-40B4-BE49-F238E27FC236}">
                <a16:creationId xmlns:a16="http://schemas.microsoft.com/office/drawing/2014/main" id="{1560D773-2C5A-4239-2E7A-2D22A2926B89}"/>
              </a:ext>
            </a:extLst>
          </p:cNvPr>
          <p:cNvSpPr txBox="1"/>
          <p:nvPr/>
        </p:nvSpPr>
        <p:spPr>
          <a:xfrm>
            <a:off x="7356281" y="6202389"/>
            <a:ext cx="33169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Reliability calculated as in Oakley et al., 2010. </a:t>
            </a:r>
          </a:p>
        </p:txBody>
      </p:sp>
      <p:sp>
        <p:nvSpPr>
          <p:cNvPr id="11" name="TextBox 10">
            <a:extLst>
              <a:ext uri="{FF2B5EF4-FFF2-40B4-BE49-F238E27FC236}">
                <a16:creationId xmlns:a16="http://schemas.microsoft.com/office/drawing/2014/main" id="{677ECBB6-32A1-A259-6890-3675E4BF1E0A}"/>
              </a:ext>
            </a:extLst>
          </p:cNvPr>
          <p:cNvSpPr txBox="1"/>
          <p:nvPr/>
        </p:nvSpPr>
        <p:spPr>
          <a:xfrm>
            <a:off x="7078148" y="6514828"/>
            <a:ext cx="609467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99CC"/>
                </a:solidFill>
                <a:effectLst/>
                <a:uLnTx/>
                <a:uFillTx/>
                <a:latin typeface="Calibri" panose="020F0502020204030204"/>
                <a:ea typeface="+mn-ea"/>
                <a:cs typeface="+mn-cs"/>
              </a:rPr>
              <a:t>Preliminary Information-Subject to Revision. Not for citation.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783CD7B-72D1-8571-D21D-89DB6C7A5A72}"/>
              </a:ext>
            </a:extLst>
          </p:cNvPr>
          <p:cNvSpPr txBox="1"/>
          <p:nvPr/>
        </p:nvSpPr>
        <p:spPr>
          <a:xfrm>
            <a:off x="990240" y="2341884"/>
            <a:ext cx="5302353"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Varies by household, technology, system adjustments.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High performance requires good design, use, and maintenance.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Monitoring and maintenance costs scale with number of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How might we implement cluster systems and/or responsible management entities?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p:txBody>
      </p:sp>
      <p:sp>
        <p:nvSpPr>
          <p:cNvPr id="3" name="TextBox 2">
            <a:extLst>
              <a:ext uri="{FF2B5EF4-FFF2-40B4-BE49-F238E27FC236}">
                <a16:creationId xmlns:a16="http://schemas.microsoft.com/office/drawing/2014/main" id="{FBF58962-79E7-0ACE-6C6E-9E2AC66A56E6}"/>
              </a:ext>
            </a:extLst>
          </p:cNvPr>
          <p:cNvSpPr txBox="1"/>
          <p:nvPr/>
        </p:nvSpPr>
        <p:spPr>
          <a:xfrm>
            <a:off x="7164138" y="3050831"/>
            <a:ext cx="31611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Tree>
    <p:extLst>
      <p:ext uri="{BB962C8B-B14F-4D97-AF65-F5344CB8AC3E}">
        <p14:creationId xmlns:p14="http://schemas.microsoft.com/office/powerpoint/2010/main" val="1648637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F8A86A-3F0A-1177-8BA1-EE4AD1D994C1}"/>
              </a:ext>
            </a:extLst>
          </p:cNvPr>
          <p:cNvSpPr txBox="1">
            <a:spLocks/>
          </p:cNvSpPr>
          <p:nvPr/>
        </p:nvSpPr>
        <p:spPr>
          <a:xfrm>
            <a:off x="846340" y="1121239"/>
            <a:ext cx="10515600" cy="1016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Enhanced septic system performance: beyond nitrogen</a:t>
            </a:r>
          </a:p>
        </p:txBody>
      </p:sp>
      <p:pic>
        <p:nvPicPr>
          <p:cNvPr id="7" name="Picture 6">
            <a:extLst>
              <a:ext uri="{FF2B5EF4-FFF2-40B4-BE49-F238E27FC236}">
                <a16:creationId xmlns:a16="http://schemas.microsoft.com/office/drawing/2014/main" id="{E85B0360-824E-059B-1199-5D21FC3C93DE}"/>
              </a:ext>
            </a:extLst>
          </p:cNvPr>
          <p:cNvPicPr>
            <a:picLocks noChangeAspect="1"/>
          </p:cNvPicPr>
          <p:nvPr/>
        </p:nvPicPr>
        <p:blipFill>
          <a:blip r:embed="rId3"/>
          <a:stretch>
            <a:fillRect/>
          </a:stretch>
        </p:blipFill>
        <p:spPr>
          <a:xfrm>
            <a:off x="6219882" y="1979606"/>
            <a:ext cx="5010825" cy="3186539"/>
          </a:xfrm>
          <a:prstGeom prst="rect">
            <a:avLst/>
          </a:prstGeom>
        </p:spPr>
      </p:pic>
      <p:pic>
        <p:nvPicPr>
          <p:cNvPr id="10" name="Picture 9">
            <a:extLst>
              <a:ext uri="{FF2B5EF4-FFF2-40B4-BE49-F238E27FC236}">
                <a16:creationId xmlns:a16="http://schemas.microsoft.com/office/drawing/2014/main" id="{DC317D5A-136B-AECB-891E-5FC8005CB1F8}"/>
              </a:ext>
            </a:extLst>
          </p:cNvPr>
          <p:cNvPicPr>
            <a:picLocks noChangeAspect="1"/>
          </p:cNvPicPr>
          <p:nvPr/>
        </p:nvPicPr>
        <p:blipFill>
          <a:blip r:embed="rId4"/>
          <a:stretch>
            <a:fillRect/>
          </a:stretch>
        </p:blipFill>
        <p:spPr>
          <a:xfrm>
            <a:off x="5979109" y="5368615"/>
            <a:ext cx="5251599" cy="1014513"/>
          </a:xfrm>
          <a:prstGeom prst="rect">
            <a:avLst/>
          </a:prstGeom>
        </p:spPr>
      </p:pic>
      <p:pic>
        <p:nvPicPr>
          <p:cNvPr id="12" name="Picture 11">
            <a:extLst>
              <a:ext uri="{FF2B5EF4-FFF2-40B4-BE49-F238E27FC236}">
                <a16:creationId xmlns:a16="http://schemas.microsoft.com/office/drawing/2014/main" id="{3EAF54AC-182E-2698-5DFF-E8D9DEA42AEC}"/>
              </a:ext>
            </a:extLst>
          </p:cNvPr>
          <p:cNvPicPr>
            <a:picLocks noChangeAspect="1"/>
          </p:cNvPicPr>
          <p:nvPr/>
        </p:nvPicPr>
        <p:blipFill>
          <a:blip r:embed="rId5"/>
          <a:stretch>
            <a:fillRect/>
          </a:stretch>
        </p:blipFill>
        <p:spPr>
          <a:xfrm>
            <a:off x="846340" y="2438401"/>
            <a:ext cx="5083025" cy="2928098"/>
          </a:xfrm>
          <a:prstGeom prst="rect">
            <a:avLst/>
          </a:prstGeom>
        </p:spPr>
      </p:pic>
    </p:spTree>
    <p:extLst>
      <p:ext uri="{BB962C8B-B14F-4D97-AF65-F5344CB8AC3E}">
        <p14:creationId xmlns:p14="http://schemas.microsoft.com/office/powerpoint/2010/main" val="3029528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6C242B-78C1-EE79-A0A6-249D7A6D8510}"/>
              </a:ext>
            </a:extLst>
          </p:cNvPr>
          <p:cNvSpPr txBox="1">
            <a:spLocks/>
          </p:cNvSpPr>
          <p:nvPr/>
        </p:nvSpPr>
        <p:spPr>
          <a:xfrm>
            <a:off x="998740" y="1273639"/>
            <a:ext cx="10515600" cy="1016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Enhanced septic systems in context</a:t>
            </a:r>
          </a:p>
        </p:txBody>
      </p:sp>
      <p:pic>
        <p:nvPicPr>
          <p:cNvPr id="2" name="Picture 1">
            <a:extLst>
              <a:ext uri="{FF2B5EF4-FFF2-40B4-BE49-F238E27FC236}">
                <a16:creationId xmlns:a16="http://schemas.microsoft.com/office/drawing/2014/main" id="{3794B04E-E2DA-FD3A-2821-E3F9F393E0E9}"/>
              </a:ext>
            </a:extLst>
          </p:cNvPr>
          <p:cNvPicPr>
            <a:picLocks noChangeAspect="1"/>
          </p:cNvPicPr>
          <p:nvPr/>
        </p:nvPicPr>
        <p:blipFill rotWithShape="1">
          <a:blip r:embed="rId3"/>
          <a:srcRect t="3186"/>
          <a:stretch/>
        </p:blipFill>
        <p:spPr>
          <a:xfrm>
            <a:off x="5621814" y="2070245"/>
            <a:ext cx="6035187" cy="4405339"/>
          </a:xfrm>
          <a:prstGeom prst="rect">
            <a:avLst/>
          </a:prstGeom>
        </p:spPr>
      </p:pic>
      <p:sp>
        <p:nvSpPr>
          <p:cNvPr id="12" name="TextBox 11">
            <a:extLst>
              <a:ext uri="{FF2B5EF4-FFF2-40B4-BE49-F238E27FC236}">
                <a16:creationId xmlns:a16="http://schemas.microsoft.com/office/drawing/2014/main" id="{AC4694C9-4738-F3C6-5649-8812826AE002}"/>
              </a:ext>
            </a:extLst>
          </p:cNvPr>
          <p:cNvSpPr txBox="1"/>
          <p:nvPr/>
        </p:nvSpPr>
        <p:spPr>
          <a:xfrm>
            <a:off x="679106" y="2070178"/>
            <a:ext cx="4959256"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One of many solutions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T</a:t>
            </a:r>
            <a:r>
              <a:rPr kumimoji="0" lang="en-US" sz="1800" b="0" i="0" u="none" strike="noStrike" kern="1200" cap="none" spc="0" normalizeH="0" baseline="0" noProof="0" dirty="0" err="1">
                <a:ln>
                  <a:noFill/>
                </a:ln>
                <a:solidFill>
                  <a:prstClr val="black"/>
                </a:solidFill>
                <a:effectLst/>
                <a:uLnTx/>
                <a:uFillTx/>
                <a:latin typeface="Univers Light" panose="020B0403020202020204" pitchFamily="34" charset="0"/>
                <a:ea typeface="+mn-ea"/>
                <a:cs typeface="+mn-cs"/>
              </a:rPr>
              <a:t>otal</a:t>
            </a: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 mass of pollutants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Values and perceptions of people</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Limitations and co-benefits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p:txBody>
      </p:sp>
      <p:sp>
        <p:nvSpPr>
          <p:cNvPr id="6" name="TextBox 5">
            <a:extLst>
              <a:ext uri="{FF2B5EF4-FFF2-40B4-BE49-F238E27FC236}">
                <a16:creationId xmlns:a16="http://schemas.microsoft.com/office/drawing/2014/main" id="{E7244CB0-0837-0B4E-C26B-B1EF005ED1F0}"/>
              </a:ext>
            </a:extLst>
          </p:cNvPr>
          <p:cNvSpPr txBox="1"/>
          <p:nvPr/>
        </p:nvSpPr>
        <p:spPr>
          <a:xfrm>
            <a:off x="5818292" y="6475584"/>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Univers Light" panose="020B0403020202020204" pitchFamily="34" charset="0"/>
                <a:ea typeface="+mn-ea"/>
                <a:cs typeface="+mn-cs"/>
              </a:rPr>
              <a:t>Source: Cape Cod Area Wide Water Quality Management (“208”) Plan Update (2015)</a:t>
            </a:r>
          </a:p>
        </p:txBody>
      </p:sp>
      <p:pic>
        <p:nvPicPr>
          <p:cNvPr id="7" name="Google Shape;54;p13">
            <a:extLst>
              <a:ext uri="{FF2B5EF4-FFF2-40B4-BE49-F238E27FC236}">
                <a16:creationId xmlns:a16="http://schemas.microsoft.com/office/drawing/2014/main" id="{68E97BCC-21B5-2BC8-E025-A34E92A1D151}"/>
              </a:ext>
            </a:extLst>
          </p:cNvPr>
          <p:cNvPicPr preferRelativeResize="0"/>
          <p:nvPr/>
        </p:nvPicPr>
        <p:blipFill rotWithShape="1">
          <a:blip r:embed="rId4">
            <a:alphaModFix/>
          </a:blip>
          <a:srcRect l="2515" t="39572" r="32253" b="28290"/>
          <a:stretch/>
        </p:blipFill>
        <p:spPr>
          <a:xfrm>
            <a:off x="1283897" y="4445320"/>
            <a:ext cx="3026827" cy="1999955"/>
          </a:xfrm>
          <a:prstGeom prst="rect">
            <a:avLst/>
          </a:prstGeom>
          <a:noFill/>
          <a:ln>
            <a:solidFill>
              <a:schemeClr val="tx1">
                <a:lumMod val="50000"/>
                <a:lumOff val="50000"/>
              </a:schemeClr>
            </a:solidFill>
          </a:ln>
          <a:effectLst/>
        </p:spPr>
      </p:pic>
      <p:sp>
        <p:nvSpPr>
          <p:cNvPr id="8" name="TextBox 7">
            <a:extLst>
              <a:ext uri="{FF2B5EF4-FFF2-40B4-BE49-F238E27FC236}">
                <a16:creationId xmlns:a16="http://schemas.microsoft.com/office/drawing/2014/main" id="{DC21603B-F237-CFC2-1FDA-ED0B75C278E3}"/>
              </a:ext>
            </a:extLst>
          </p:cNvPr>
          <p:cNvSpPr txBox="1"/>
          <p:nvPr/>
        </p:nvSpPr>
        <p:spPr>
          <a:xfrm>
            <a:off x="1187981" y="6419319"/>
            <a:ext cx="32646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Wetland </a:t>
            </a:r>
            <a:r>
              <a:rPr kumimoji="0" lang="en-US" sz="14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restoration</a:t>
            </a:r>
            <a:r>
              <a:rPr kumimoji="0" lang="en-US" sz="1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site. Photo: K. Canfield</a:t>
            </a:r>
          </a:p>
        </p:txBody>
      </p:sp>
      <p:cxnSp>
        <p:nvCxnSpPr>
          <p:cNvPr id="5" name="Connector: Elbow 4">
            <a:extLst>
              <a:ext uri="{FF2B5EF4-FFF2-40B4-BE49-F238E27FC236}">
                <a16:creationId xmlns:a16="http://schemas.microsoft.com/office/drawing/2014/main" id="{60D25077-5F90-CEA9-3DFC-1A11F4E3EE78}"/>
              </a:ext>
            </a:extLst>
          </p:cNvPr>
          <p:cNvCxnSpPr>
            <a:cxnSpLocks/>
          </p:cNvCxnSpPr>
          <p:nvPr/>
        </p:nvCxnSpPr>
        <p:spPr>
          <a:xfrm rot="10800000">
            <a:off x="4362061" y="5249580"/>
            <a:ext cx="3638340" cy="835458"/>
          </a:xfrm>
          <a:prstGeom prst="bentConnector3">
            <a:avLst>
              <a:gd name="adj1" fmla="val 26962"/>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C207174-CE54-F90D-D815-6D934B921E72}"/>
              </a:ext>
            </a:extLst>
          </p:cNvPr>
          <p:cNvSpPr txBox="1"/>
          <p:nvPr/>
        </p:nvSpPr>
        <p:spPr>
          <a:xfrm>
            <a:off x="4568015" y="4958727"/>
            <a:ext cx="19343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70AD47"/>
                </a:solidFill>
                <a:effectLst/>
                <a:uLnTx/>
                <a:uFillTx/>
                <a:latin typeface="Calibri" panose="020F0502020204030204"/>
                <a:ea typeface="+mn-ea"/>
                <a:cs typeface="+mn-cs"/>
              </a:rPr>
              <a:t>legacy wastewater pollution</a:t>
            </a:r>
          </a:p>
        </p:txBody>
      </p:sp>
    </p:spTree>
    <p:extLst>
      <p:ext uri="{BB962C8B-B14F-4D97-AF65-F5344CB8AC3E}">
        <p14:creationId xmlns:p14="http://schemas.microsoft.com/office/powerpoint/2010/main" val="4009225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6C242B-78C1-EE79-A0A6-249D7A6D8510}"/>
              </a:ext>
            </a:extLst>
          </p:cNvPr>
          <p:cNvSpPr txBox="1">
            <a:spLocks/>
          </p:cNvSpPr>
          <p:nvPr/>
        </p:nvSpPr>
        <p:spPr>
          <a:xfrm>
            <a:off x="998740" y="1273639"/>
            <a:ext cx="10515600" cy="1016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Summary and directions</a:t>
            </a:r>
          </a:p>
        </p:txBody>
      </p:sp>
      <p:sp>
        <p:nvSpPr>
          <p:cNvPr id="12" name="TextBox 11">
            <a:extLst>
              <a:ext uri="{FF2B5EF4-FFF2-40B4-BE49-F238E27FC236}">
                <a16:creationId xmlns:a16="http://schemas.microsoft.com/office/drawing/2014/main" id="{AC4694C9-4738-F3C6-5649-8812826AE002}"/>
              </a:ext>
            </a:extLst>
          </p:cNvPr>
          <p:cNvSpPr txBox="1"/>
          <p:nvPr/>
        </p:nvSpPr>
        <p:spPr>
          <a:xfrm>
            <a:off x="581881" y="1825786"/>
            <a:ext cx="11207450" cy="37394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Reducing onsite wastewater pollutant loads is possible.</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I</a:t>
            </a:r>
            <a:r>
              <a:rPr kumimoji="0" lang="en-US" sz="1800" b="0" i="0" u="none" strike="noStrike" kern="1200" cap="none" spc="0" normalizeH="0" baseline="0" noProof="0" dirty="0" err="1">
                <a:ln>
                  <a:noFill/>
                </a:ln>
                <a:solidFill>
                  <a:prstClr val="black"/>
                </a:solidFill>
                <a:effectLst/>
                <a:uLnTx/>
                <a:uFillTx/>
                <a:latin typeface="Univers Light" panose="020B0403020202020204" pitchFamily="34" charset="0"/>
                <a:ea typeface="+mn-ea"/>
                <a:cs typeface="+mn-cs"/>
              </a:rPr>
              <a:t>ncentives</a:t>
            </a: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 are limited.</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Consequences of the status quo are indirect and remote.</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Design and (redesign) </a:t>
            </a:r>
            <a:r>
              <a:rPr kumimoji="0" lang="en-US" sz="1800" b="0" i="0" u="none" strike="noStrike" kern="1200" cap="none" spc="0" normalizeH="0" baseline="0" noProof="0">
                <a:ln>
                  <a:noFill/>
                </a:ln>
                <a:solidFill>
                  <a:prstClr val="black"/>
                </a:solidFill>
                <a:effectLst/>
                <a:uLnTx/>
                <a:uFillTx/>
                <a:latin typeface="Univers Light" panose="020B0403020202020204" pitchFamily="34" charset="0"/>
                <a:ea typeface="+mn-ea"/>
                <a:cs typeface="+mn-cs"/>
              </a:rPr>
              <a:t>for resilience.</a:t>
            </a: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rPr>
              <a:t>Center equity: who pays, who benefits?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Light" panose="020B0403020202020204" pitchFamily="34" charset="0"/>
              <a:ea typeface="+mn-ea"/>
              <a:cs typeface="+mn-cs"/>
            </a:endParaRPr>
          </a:p>
        </p:txBody>
      </p:sp>
      <p:pic>
        <p:nvPicPr>
          <p:cNvPr id="3" name="Picture 2">
            <a:extLst>
              <a:ext uri="{FF2B5EF4-FFF2-40B4-BE49-F238E27FC236}">
                <a16:creationId xmlns:a16="http://schemas.microsoft.com/office/drawing/2014/main" id="{CFBD9DFC-D3E6-D49D-7CFD-0ACC0E0B69CF}"/>
              </a:ext>
            </a:extLst>
          </p:cNvPr>
          <p:cNvPicPr>
            <a:picLocks noChangeAspect="1"/>
          </p:cNvPicPr>
          <p:nvPr/>
        </p:nvPicPr>
        <p:blipFill>
          <a:blip r:embed="rId3"/>
          <a:stretch>
            <a:fillRect/>
          </a:stretch>
        </p:blipFill>
        <p:spPr>
          <a:xfrm>
            <a:off x="9016909" y="2498847"/>
            <a:ext cx="2593210" cy="3681482"/>
          </a:xfrm>
          <a:prstGeom prst="rect">
            <a:avLst/>
          </a:prstGeom>
        </p:spPr>
      </p:pic>
      <p:sp>
        <p:nvSpPr>
          <p:cNvPr id="5" name="TextBox 4">
            <a:extLst>
              <a:ext uri="{FF2B5EF4-FFF2-40B4-BE49-F238E27FC236}">
                <a16:creationId xmlns:a16="http://schemas.microsoft.com/office/drawing/2014/main" id="{C0FCDD4D-1879-D5A2-628D-5699CE489EC2}"/>
              </a:ext>
            </a:extLst>
          </p:cNvPr>
          <p:cNvSpPr txBox="1"/>
          <p:nvPr/>
        </p:nvSpPr>
        <p:spPr>
          <a:xfrm>
            <a:off x="5572817" y="6202707"/>
            <a:ext cx="6094562"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D0D0D"/>
                </a:solidFill>
                <a:effectLst/>
                <a:uLnTx/>
                <a:uFillTx/>
                <a:latin typeface="Roboto-Regular"/>
                <a:ea typeface="+mn-ea"/>
                <a:cs typeface="+mn-cs"/>
              </a:rPr>
              <a:t>“…once groundwater becomes contaminated,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D0D0D"/>
                </a:solidFill>
                <a:effectLst/>
                <a:uLnTx/>
                <a:uFillTx/>
                <a:latin typeface="Roboto-Regular"/>
                <a:ea typeface="+mn-ea"/>
                <a:cs typeface="+mn-cs"/>
              </a:rPr>
              <a:t>it can be extremely difficult and costly to remedy.”</a:t>
            </a:r>
            <a:endPar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0F369803-8FAC-4095-FCD4-766111EF082A}"/>
              </a:ext>
            </a:extLst>
          </p:cNvPr>
          <p:cNvGrpSpPr/>
          <p:nvPr/>
        </p:nvGrpSpPr>
        <p:grpSpPr>
          <a:xfrm>
            <a:off x="517167" y="4630983"/>
            <a:ext cx="13401409" cy="1827991"/>
            <a:chOff x="622097" y="4630983"/>
            <a:chExt cx="13401409" cy="1827991"/>
          </a:xfrm>
        </p:grpSpPr>
        <p:grpSp>
          <p:nvGrpSpPr>
            <p:cNvPr id="23" name="Group 22">
              <a:extLst>
                <a:ext uri="{FF2B5EF4-FFF2-40B4-BE49-F238E27FC236}">
                  <a16:creationId xmlns:a16="http://schemas.microsoft.com/office/drawing/2014/main" id="{AD043F28-AB23-2592-83C4-6547FFA8C3D6}"/>
                </a:ext>
              </a:extLst>
            </p:cNvPr>
            <p:cNvGrpSpPr/>
            <p:nvPr/>
          </p:nvGrpSpPr>
          <p:grpSpPr>
            <a:xfrm>
              <a:off x="622097" y="4630983"/>
              <a:ext cx="11160407" cy="1827991"/>
              <a:chOff x="1191718" y="4045318"/>
              <a:chExt cx="11160407" cy="1827991"/>
            </a:xfrm>
          </p:grpSpPr>
          <p:grpSp>
            <p:nvGrpSpPr>
              <p:cNvPr id="22" name="Group 21">
                <a:extLst>
                  <a:ext uri="{FF2B5EF4-FFF2-40B4-BE49-F238E27FC236}">
                    <a16:creationId xmlns:a16="http://schemas.microsoft.com/office/drawing/2014/main" id="{70331764-9CA0-BBEA-15A6-A1C23D45A9A9}"/>
                  </a:ext>
                </a:extLst>
              </p:cNvPr>
              <p:cNvGrpSpPr/>
              <p:nvPr/>
            </p:nvGrpSpPr>
            <p:grpSpPr>
              <a:xfrm>
                <a:off x="1191718" y="4045318"/>
                <a:ext cx="8311231" cy="1827991"/>
                <a:chOff x="942849" y="4886354"/>
                <a:chExt cx="8005464" cy="1566103"/>
              </a:xfrm>
            </p:grpSpPr>
            <p:grpSp>
              <p:nvGrpSpPr>
                <p:cNvPr id="21" name="Group 20">
                  <a:extLst>
                    <a:ext uri="{FF2B5EF4-FFF2-40B4-BE49-F238E27FC236}">
                      <a16:creationId xmlns:a16="http://schemas.microsoft.com/office/drawing/2014/main" id="{071F23BD-3A4E-DB0A-4895-BDA035CBEC9B}"/>
                    </a:ext>
                  </a:extLst>
                </p:cNvPr>
                <p:cNvGrpSpPr/>
                <p:nvPr/>
              </p:nvGrpSpPr>
              <p:grpSpPr>
                <a:xfrm>
                  <a:off x="942849" y="4896459"/>
                  <a:ext cx="8005464" cy="1555998"/>
                  <a:chOff x="942849" y="4896459"/>
                  <a:chExt cx="8005464" cy="1555998"/>
                </a:xfrm>
              </p:grpSpPr>
              <p:grpSp>
                <p:nvGrpSpPr>
                  <p:cNvPr id="14" name="Group 13">
                    <a:extLst>
                      <a:ext uri="{FF2B5EF4-FFF2-40B4-BE49-F238E27FC236}">
                        <a16:creationId xmlns:a16="http://schemas.microsoft.com/office/drawing/2014/main" id="{73C0D1D6-30FC-1E11-5B02-288BAC451B02}"/>
                      </a:ext>
                    </a:extLst>
                  </p:cNvPr>
                  <p:cNvGrpSpPr/>
                  <p:nvPr/>
                </p:nvGrpSpPr>
                <p:grpSpPr>
                  <a:xfrm>
                    <a:off x="942849" y="4902880"/>
                    <a:ext cx="6094708" cy="1549577"/>
                    <a:chOff x="1302123" y="5013839"/>
                    <a:chExt cx="6094708" cy="1549577"/>
                  </a:xfrm>
                </p:grpSpPr>
                <p:sp>
                  <p:nvSpPr>
                    <p:cNvPr id="10" name="TextBox 9">
                      <a:extLst>
                        <a:ext uri="{FF2B5EF4-FFF2-40B4-BE49-F238E27FC236}">
                          <a16:creationId xmlns:a16="http://schemas.microsoft.com/office/drawing/2014/main" id="{15D4E6B7-FEBC-663C-0740-414EA3CA74D2}"/>
                        </a:ext>
                      </a:extLst>
                    </p:cNvPr>
                    <p:cNvSpPr txBox="1"/>
                    <p:nvPr/>
                  </p:nvSpPr>
                  <p:spPr>
                    <a:xfrm>
                      <a:off x="1302123" y="6317195"/>
                      <a:ext cx="609470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USGS</a:t>
                      </a:r>
                    </a:p>
                  </p:txBody>
                </p:sp>
                <p:pic>
                  <p:nvPicPr>
                    <p:cNvPr id="11" name="Picture 10">
                      <a:extLst>
                        <a:ext uri="{FF2B5EF4-FFF2-40B4-BE49-F238E27FC236}">
                          <a16:creationId xmlns:a16="http://schemas.microsoft.com/office/drawing/2014/main" id="{2BB1BBA0-C822-BE45-71A3-8DC3B9F81326}"/>
                        </a:ext>
                      </a:extLst>
                    </p:cNvPr>
                    <p:cNvPicPr>
                      <a:picLocks noChangeAspect="1"/>
                    </p:cNvPicPr>
                    <p:nvPr/>
                  </p:nvPicPr>
                  <p:blipFill rotWithShape="1">
                    <a:blip r:embed="rId4"/>
                    <a:srcRect l="4854" r="15448"/>
                    <a:stretch/>
                  </p:blipFill>
                  <p:spPr>
                    <a:xfrm>
                      <a:off x="1411995" y="5013839"/>
                      <a:ext cx="1764007" cy="1320264"/>
                    </a:xfrm>
                    <a:prstGeom prst="rect">
                      <a:avLst/>
                    </a:prstGeom>
                    <a:effectLst/>
                  </p:spPr>
                </p:pic>
              </p:grpSp>
              <p:grpSp>
                <p:nvGrpSpPr>
                  <p:cNvPr id="15" name="Group 14">
                    <a:extLst>
                      <a:ext uri="{FF2B5EF4-FFF2-40B4-BE49-F238E27FC236}">
                        <a16:creationId xmlns:a16="http://schemas.microsoft.com/office/drawing/2014/main" id="{98648856-038A-8D20-87A0-B93841361FC5}"/>
                      </a:ext>
                    </a:extLst>
                  </p:cNvPr>
                  <p:cNvGrpSpPr/>
                  <p:nvPr/>
                </p:nvGrpSpPr>
                <p:grpSpPr>
                  <a:xfrm>
                    <a:off x="2853605" y="4896459"/>
                    <a:ext cx="6094708" cy="1543730"/>
                    <a:chOff x="7028366" y="3841179"/>
                    <a:chExt cx="6094708" cy="1543730"/>
                  </a:xfrm>
                </p:grpSpPr>
                <p:pic>
                  <p:nvPicPr>
                    <p:cNvPr id="9" name="Picture 8">
                      <a:extLst>
                        <a:ext uri="{FF2B5EF4-FFF2-40B4-BE49-F238E27FC236}">
                          <a16:creationId xmlns:a16="http://schemas.microsoft.com/office/drawing/2014/main" id="{76DB6D3C-E960-B7DE-63E9-12E171535024}"/>
                        </a:ext>
                      </a:extLst>
                    </p:cNvPr>
                    <p:cNvPicPr>
                      <a:picLocks noChangeAspect="1"/>
                    </p:cNvPicPr>
                    <p:nvPr/>
                  </p:nvPicPr>
                  <p:blipFill>
                    <a:blip r:embed="rId5"/>
                    <a:stretch>
                      <a:fillRect/>
                    </a:stretch>
                  </p:blipFill>
                  <p:spPr>
                    <a:xfrm>
                      <a:off x="7132941" y="3841179"/>
                      <a:ext cx="1808139" cy="1310901"/>
                    </a:xfrm>
                    <a:prstGeom prst="rect">
                      <a:avLst/>
                    </a:prstGeom>
                    <a:effectLst/>
                  </p:spPr>
                </p:pic>
                <p:sp>
                  <p:nvSpPr>
                    <p:cNvPr id="13" name="TextBox 12">
                      <a:extLst>
                        <a:ext uri="{FF2B5EF4-FFF2-40B4-BE49-F238E27FC236}">
                          <a16:creationId xmlns:a16="http://schemas.microsoft.com/office/drawing/2014/main" id="{410C7A55-93F2-2C3C-B99B-2BB1739ABC8A}"/>
                        </a:ext>
                      </a:extLst>
                    </p:cNvPr>
                    <p:cNvSpPr txBox="1"/>
                    <p:nvPr/>
                  </p:nvSpPr>
                  <p:spPr>
                    <a:xfrm>
                      <a:off x="7028366" y="5138688"/>
                      <a:ext cx="609470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Buzzards Bay Coalition</a:t>
                      </a:r>
                    </a:p>
                  </p:txBody>
                </p:sp>
              </p:grpSp>
            </p:grpSp>
            <p:pic>
              <p:nvPicPr>
                <p:cNvPr id="17" name="Picture 16">
                  <a:extLst>
                    <a:ext uri="{FF2B5EF4-FFF2-40B4-BE49-F238E27FC236}">
                      <a16:creationId xmlns:a16="http://schemas.microsoft.com/office/drawing/2014/main" id="{EDD7958F-6D12-ED6E-AD19-9F04CB0B2563}"/>
                    </a:ext>
                  </a:extLst>
                </p:cNvPr>
                <p:cNvPicPr>
                  <a:picLocks noChangeAspect="1"/>
                </p:cNvPicPr>
                <p:nvPr/>
              </p:nvPicPr>
              <p:blipFill rotWithShape="1">
                <a:blip r:embed="rId6"/>
                <a:srcRect t="1" b="4477"/>
                <a:stretch/>
              </p:blipFill>
              <p:spPr>
                <a:xfrm>
                  <a:off x="4866782" y="4886354"/>
                  <a:ext cx="2021390" cy="1327378"/>
                </a:xfrm>
                <a:prstGeom prst="rect">
                  <a:avLst/>
                </a:prstGeom>
              </p:spPr>
            </p:pic>
          </p:grpSp>
          <p:sp>
            <p:nvSpPr>
              <p:cNvPr id="19" name="TextBox 18">
                <a:extLst>
                  <a:ext uri="{FF2B5EF4-FFF2-40B4-BE49-F238E27FC236}">
                    <a16:creationId xmlns:a16="http://schemas.microsoft.com/office/drawing/2014/main" id="{17A0F1B6-08A4-C2BC-B683-3F1889CCD2B3}"/>
                  </a:ext>
                </a:extLst>
              </p:cNvPr>
              <p:cNvSpPr txBox="1"/>
              <p:nvPr/>
            </p:nvSpPr>
            <p:spPr>
              <a:xfrm>
                <a:off x="5205565" y="5574623"/>
                <a:ext cx="714656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NYTimes</a:t>
                </a:r>
              </a:p>
            </p:txBody>
          </p:sp>
        </p:grpSp>
        <p:pic>
          <p:nvPicPr>
            <p:cNvPr id="25" name="Picture 24">
              <a:extLst>
                <a:ext uri="{FF2B5EF4-FFF2-40B4-BE49-F238E27FC236}">
                  <a16:creationId xmlns:a16="http://schemas.microsoft.com/office/drawing/2014/main" id="{B698F83A-B0B6-112B-AA60-7AB912B404AE}"/>
                </a:ext>
              </a:extLst>
            </p:cNvPr>
            <p:cNvPicPr>
              <a:picLocks noChangeAspect="1"/>
            </p:cNvPicPr>
            <p:nvPr/>
          </p:nvPicPr>
          <p:blipFill>
            <a:blip r:embed="rId7"/>
            <a:stretch>
              <a:fillRect/>
            </a:stretch>
          </p:blipFill>
          <p:spPr>
            <a:xfrm>
              <a:off x="6952471" y="4645757"/>
              <a:ext cx="2019142" cy="1536131"/>
            </a:xfrm>
            <a:prstGeom prst="rect">
              <a:avLst/>
            </a:prstGeom>
          </p:spPr>
        </p:pic>
        <p:sp>
          <p:nvSpPr>
            <p:cNvPr id="26" name="TextBox 25">
              <a:extLst>
                <a:ext uri="{FF2B5EF4-FFF2-40B4-BE49-F238E27FC236}">
                  <a16:creationId xmlns:a16="http://schemas.microsoft.com/office/drawing/2014/main" id="{4D190734-56BF-F61A-94F9-0EB86A1BEDC7}"/>
                </a:ext>
              </a:extLst>
            </p:cNvPr>
            <p:cNvSpPr txBox="1"/>
            <p:nvPr/>
          </p:nvSpPr>
          <p:spPr>
            <a:xfrm>
              <a:off x="6876946" y="6152793"/>
              <a:ext cx="714656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Town of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Masphee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63814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B7D49A7-7F70-76CB-372F-414B1CF859B9}"/>
              </a:ext>
            </a:extLst>
          </p:cNvPr>
          <p:cNvSpPr>
            <a:spLocks noGrp="1"/>
          </p:cNvSpPr>
          <p:nvPr>
            <p:ph type="subTitle" idx="1"/>
          </p:nvPr>
        </p:nvSpPr>
        <p:spPr>
          <a:xfrm>
            <a:off x="1262213" y="2967454"/>
            <a:ext cx="9144000" cy="2417163"/>
          </a:xfr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Questions?</a:t>
            </a:r>
            <a:endParaRPr lang="en-US" sz="3400" dirty="0">
              <a:latin typeface="Abadi Extra Light" panose="020B0204020104020204" pitchFamily="34" charset="0"/>
            </a:endParaRPr>
          </a:p>
          <a:p>
            <a:pPr marL="0" marR="0" lvl="0" indent="0" algn="ctr" defTabSz="914400" rtl="0" eaLnBrk="1" fontAlgn="auto" latinLnBrk="0" hangingPunct="1">
              <a:lnSpc>
                <a:spcPct val="210000"/>
              </a:lnSpc>
              <a:spcBef>
                <a:spcPct val="0"/>
              </a:spcBef>
              <a:spcAft>
                <a:spcPts val="0"/>
              </a:spcAft>
              <a:buClrTx/>
              <a:buSzTx/>
              <a:buFontTx/>
              <a:buNone/>
              <a:tabLst/>
              <a:defRPr/>
            </a:pPr>
            <a:r>
              <a:rPr kumimoji="0" lang="en-US" i="0" u="none" strike="noStrike" kern="1200" cap="none" spc="0" normalizeH="0" baseline="0" noProof="0" dirty="0" err="1">
                <a:ln>
                  <a:noFill/>
                </a:ln>
                <a:effectLst/>
                <a:uLnTx/>
                <a:uFillTx/>
                <a:latin typeface="Abadi Extra Light" panose="020B0204020104020204" pitchFamily="34" charset="0"/>
                <a:ea typeface="+mj-ea"/>
                <a:cs typeface="+mj-cs"/>
              </a:rPr>
              <a:t>erba</a:t>
            </a:r>
            <a:r>
              <a:rPr lang="en-US" dirty="0">
                <a:latin typeface="Abadi Extra Light" panose="020B0204020104020204" pitchFamily="34" charset="0"/>
              </a:rPr>
              <a:t>n.laura@epa.gov</a:t>
            </a:r>
            <a:endParaRPr kumimoji="0" lang="en-US" i="0" u="none" strike="noStrike" kern="1200" cap="none" spc="0" normalizeH="0" baseline="0" noProof="0" dirty="0">
              <a:ln>
                <a:noFill/>
              </a:ln>
              <a:effectLst/>
              <a:uLnTx/>
              <a:uFillTx/>
              <a:latin typeface="Abadi Extra Light" panose="020B0204020104020204" pitchFamily="34" charset="0"/>
              <a:ea typeface="+mj-ea"/>
              <a:cs typeface="+mj-cs"/>
            </a:endParaRPr>
          </a:p>
          <a:p>
            <a:endParaRPr lang="en-US" dirty="0"/>
          </a:p>
        </p:txBody>
      </p:sp>
      <p:sp>
        <p:nvSpPr>
          <p:cNvPr id="13" name="Rectangle 3">
            <a:extLst>
              <a:ext uri="{FF2B5EF4-FFF2-40B4-BE49-F238E27FC236}">
                <a16:creationId xmlns:a16="http://schemas.microsoft.com/office/drawing/2014/main" id="{63D94891-4C7E-7944-81BF-83BEB2A89865}"/>
              </a:ext>
            </a:extLst>
          </p:cNvPr>
          <p:cNvSpPr txBox="1">
            <a:spLocks noChangeArrowheads="1"/>
          </p:cNvSpPr>
          <p:nvPr/>
        </p:nvSpPr>
        <p:spPr bwMode="auto">
          <a:xfrm>
            <a:off x="476754" y="6007569"/>
            <a:ext cx="9753600" cy="768784"/>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Laura Erban, PhD</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mn-ea"/>
                <a:cs typeface="+mn-cs"/>
              </a:rPr>
              <a:t>Office of Research and Development</a:t>
            </a: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panose="020F0502020204030204"/>
                <a:ea typeface="+mn-ea"/>
                <a:cs typeface="+mn-cs"/>
              </a:rPr>
              <a:t>Center for Environmental Measurement and Modeling, Atlantic Coastal Environmental Sciences Division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585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white sign with white text&#10;&#10;Description automatically generated">
            <a:extLst>
              <a:ext uri="{FF2B5EF4-FFF2-40B4-BE49-F238E27FC236}">
                <a16:creationId xmlns:a16="http://schemas.microsoft.com/office/drawing/2014/main" id="{0EEBD6F1-36A2-FE6D-FD14-AFAE39B58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2045754"/>
            <a:ext cx="5294716" cy="2766489"/>
          </a:xfrm>
          <a:prstGeom prst="rect">
            <a:avLst/>
          </a:prstGeom>
        </p:spPr>
      </p:pic>
      <p:cxnSp>
        <p:nvCxnSpPr>
          <p:cNvPr id="10" name="Straight Connector 9">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collection of logos of different brands&#10;&#10;Description automatically generated">
            <a:extLst>
              <a:ext uri="{FF2B5EF4-FFF2-40B4-BE49-F238E27FC236}">
                <a16:creationId xmlns:a16="http://schemas.microsoft.com/office/drawing/2014/main" id="{90485177-2C64-2EC7-69D3-65DA8FA0B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17" y="1873677"/>
            <a:ext cx="5294715" cy="3110645"/>
          </a:xfrm>
          <a:prstGeom prst="rect">
            <a:avLst/>
          </a:prstGeom>
        </p:spPr>
      </p:pic>
    </p:spTree>
    <p:extLst>
      <p:ext uri="{BB962C8B-B14F-4D97-AF65-F5344CB8AC3E}">
        <p14:creationId xmlns:p14="http://schemas.microsoft.com/office/powerpoint/2010/main" val="1880711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EC2AA55-1107-B6C9-F9CD-9336BD5A63C9}"/>
              </a:ext>
            </a:extLst>
          </p:cNvPr>
          <p:cNvSpPr>
            <a:spLocks noGrp="1"/>
          </p:cNvSpPr>
          <p:nvPr>
            <p:ph type="subTitle" idx="1"/>
          </p:nvPr>
        </p:nvSpPr>
        <p:spPr>
          <a:xfrm>
            <a:off x="2984500" y="3781425"/>
            <a:ext cx="6400800" cy="1752600"/>
          </a:xfrm>
        </p:spPr>
        <p:txBody>
          <a:bodyPr/>
          <a:lstStyle/>
          <a:p>
            <a:pPr>
              <a:defRPr/>
            </a:pPr>
            <a:r>
              <a:rPr lang="en-US" dirty="0"/>
              <a:t>Research Needs Scanning Project Headed by:</a:t>
            </a:r>
          </a:p>
          <a:p>
            <a:pPr>
              <a:defRPr/>
            </a:pPr>
            <a:r>
              <a:rPr lang="en-US" dirty="0"/>
              <a:t>Dr. Bryan Brooks and Dr. Sara Heger</a:t>
            </a:r>
          </a:p>
        </p:txBody>
      </p:sp>
      <p:pic>
        <p:nvPicPr>
          <p:cNvPr id="23555" name="Picture 3" descr="A picture containing text, font, graphics, screenshot&#10;&#10;Description automatically generated">
            <a:extLst>
              <a:ext uri="{FF2B5EF4-FFF2-40B4-BE49-F238E27FC236}">
                <a16:creationId xmlns:a16="http://schemas.microsoft.com/office/drawing/2014/main" id="{FF8FB123-2CA7-EDB6-A9BC-8EA9997A55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95600" y="1219200"/>
            <a:ext cx="63500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a:extLst>
              <a:ext uri="{FF2B5EF4-FFF2-40B4-BE49-F238E27FC236}">
                <a16:creationId xmlns:a16="http://schemas.microsoft.com/office/drawing/2014/main" id="{DD230988-B403-9801-8342-07AC350ADB5D}"/>
              </a:ext>
            </a:extLst>
          </p:cNvPr>
          <p:cNvSpPr txBox="1">
            <a:spLocks noChangeArrowheads="1"/>
          </p:cNvSpPr>
          <p:nvPr/>
        </p:nvSpPr>
        <p:spPr bwMode="auto">
          <a:xfrm>
            <a:off x="786384" y="1768095"/>
            <a:ext cx="104058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5686B6"/>
                </a:solidFill>
                <a:effectLst/>
                <a:uLnTx/>
                <a:uFillTx/>
                <a:latin typeface="Arial" panose="020B0604020202020204" pitchFamily="34" charset="0"/>
                <a:ea typeface="+mn-ea"/>
                <a:cs typeface="Arial" panose="020B0604020202020204" pitchFamily="34" charset="0"/>
              </a:rPr>
              <a:t>Needs for Onsite Wastewater Recycling Research</a:t>
            </a:r>
          </a:p>
        </p:txBody>
      </p:sp>
      <p:sp>
        <p:nvSpPr>
          <p:cNvPr id="26627" name="TextBox 5">
            <a:extLst>
              <a:ext uri="{FF2B5EF4-FFF2-40B4-BE49-F238E27FC236}">
                <a16:creationId xmlns:a16="http://schemas.microsoft.com/office/drawing/2014/main" id="{C2A53E69-7601-DF33-FF92-5E692B8B0F39}"/>
              </a:ext>
            </a:extLst>
          </p:cNvPr>
          <p:cNvSpPr txBox="1">
            <a:spLocks noChangeArrowheads="1"/>
          </p:cNvSpPr>
          <p:nvPr/>
        </p:nvSpPr>
        <p:spPr bwMode="auto">
          <a:xfrm>
            <a:off x="1416526" y="2670048"/>
            <a:ext cx="914558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Unique Partnership with NOWRA</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Steering Committee with Diverse Representation</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Followed established survey and workshop synthesis methods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6628" name="Picture 4">
            <a:extLst>
              <a:ext uri="{FF2B5EF4-FFF2-40B4-BE49-F238E27FC236}">
                <a16:creationId xmlns:a16="http://schemas.microsoft.com/office/drawing/2014/main" id="{56BF39F6-D92C-F33B-9A84-021B74C1DBE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81226" y="758952"/>
            <a:ext cx="3895914" cy="88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5">
            <a:extLst>
              <a:ext uri="{FF2B5EF4-FFF2-40B4-BE49-F238E27FC236}">
                <a16:creationId xmlns:a16="http://schemas.microsoft.com/office/drawing/2014/main" id="{C2A53E69-7601-DF33-FF92-5E692B8B0F39}"/>
              </a:ext>
            </a:extLst>
          </p:cNvPr>
          <p:cNvSpPr txBox="1">
            <a:spLocks noChangeArrowheads="1"/>
          </p:cNvSpPr>
          <p:nvPr/>
        </p:nvSpPr>
        <p:spPr bwMode="auto">
          <a:xfrm>
            <a:off x="493776" y="1894616"/>
            <a:ext cx="1149400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Phase 1: </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Survey - Input from hundreds of business, government, 	       academic, NGO’s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Phase 2: </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Synthesis workshop at 2021 NOWRA Mega-Conference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Phase 3: </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Results published </a:t>
            </a:r>
          </a:p>
        </p:txBody>
      </p:sp>
    </p:spTree>
    <p:extLst>
      <p:ext uri="{BB962C8B-B14F-4D97-AF65-F5344CB8AC3E}">
        <p14:creationId xmlns:p14="http://schemas.microsoft.com/office/powerpoint/2010/main" val="3516893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DBC1-D83A-F767-C298-0D89FDABAEF9}"/>
              </a:ext>
            </a:extLst>
          </p:cNvPr>
          <p:cNvSpPr>
            <a:spLocks noGrp="1"/>
          </p:cNvSpPr>
          <p:nvPr>
            <p:ph type="title"/>
          </p:nvPr>
        </p:nvSpPr>
        <p:spPr/>
        <p:txBody>
          <a:bodyPr/>
          <a:lstStyle/>
          <a:p>
            <a:r>
              <a:rPr lang="en-US" dirty="0"/>
              <a:t>Purpose: Why Doing This?</a:t>
            </a:r>
          </a:p>
        </p:txBody>
      </p:sp>
      <p:sp>
        <p:nvSpPr>
          <p:cNvPr id="3" name="Content Placeholder 2">
            <a:extLst>
              <a:ext uri="{FF2B5EF4-FFF2-40B4-BE49-F238E27FC236}">
                <a16:creationId xmlns:a16="http://schemas.microsoft.com/office/drawing/2014/main" id="{7512D274-766D-A0A5-0B42-6C8F213D21BF}"/>
              </a:ext>
            </a:extLst>
          </p:cNvPr>
          <p:cNvSpPr>
            <a:spLocks noGrp="1"/>
          </p:cNvSpPr>
          <p:nvPr>
            <p:ph idx="1"/>
          </p:nvPr>
        </p:nvSpPr>
        <p:spPr/>
        <p:txBody>
          <a:bodyPr>
            <a:normAutofit fontScale="92500" lnSpcReduction="10000"/>
          </a:bodyPr>
          <a:lstStyle/>
          <a:p>
            <a:r>
              <a:rPr lang="en-US" dirty="0"/>
              <a:t>Congressional funding about $30M/year for wastewater infrastructure for Tribal communities:</a:t>
            </a:r>
          </a:p>
          <a:p>
            <a:r>
              <a:rPr lang="en-US" dirty="0"/>
              <a:t>	WWTPs, Lagoons, Collection Piping, Lift Stations and Septics</a:t>
            </a:r>
          </a:p>
          <a:p>
            <a:r>
              <a:rPr lang="en-US" dirty="0"/>
              <a:t>Most common project?  Septics / decentralized / onsite / scattered systems</a:t>
            </a:r>
          </a:p>
          <a:p>
            <a:r>
              <a:rPr lang="en-US" dirty="0"/>
              <a:t>Strong and robust partnership between EPA and Indian Health Service (IHS)</a:t>
            </a:r>
          </a:p>
          <a:p>
            <a:r>
              <a:rPr lang="en-US" dirty="0"/>
              <a:t>EPA &amp; IHS partnering to evaluate available data to determine:</a:t>
            </a:r>
          </a:p>
          <a:p>
            <a:r>
              <a:rPr lang="en-US" dirty="0"/>
              <a:t>	(1) location of septics systems </a:t>
            </a:r>
          </a:p>
          <a:p>
            <a:r>
              <a:rPr lang="en-US" dirty="0"/>
              <a:t>	(2) condition of septic systems</a:t>
            </a:r>
          </a:p>
          <a:p>
            <a:r>
              <a:rPr lang="en-US" dirty="0"/>
              <a:t>Proxy for condition : higher risks of potential septic system failure by using socioeconomic data that can indicate a knowledge or financial barrier </a:t>
            </a:r>
          </a:p>
          <a:p>
            <a:endParaRPr lang="en-US" dirty="0"/>
          </a:p>
          <a:p>
            <a:endParaRPr lang="en-US" dirty="0"/>
          </a:p>
        </p:txBody>
      </p:sp>
      <p:sp>
        <p:nvSpPr>
          <p:cNvPr id="4" name="Slide Number Placeholder 3">
            <a:extLst>
              <a:ext uri="{FF2B5EF4-FFF2-40B4-BE49-F238E27FC236}">
                <a16:creationId xmlns:a16="http://schemas.microsoft.com/office/drawing/2014/main" id="{EDFE2120-8FF6-047D-4962-C91C8E98B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53760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a:extLst>
              <a:ext uri="{FF2B5EF4-FFF2-40B4-BE49-F238E27FC236}">
                <a16:creationId xmlns:a16="http://schemas.microsoft.com/office/drawing/2014/main" id="{0438290D-BB3F-F645-1532-079D65C63DAE}"/>
              </a:ext>
            </a:extLst>
          </p:cNvPr>
          <p:cNvSpPr txBox="1">
            <a:spLocks/>
          </p:cNvSpPr>
          <p:nvPr/>
        </p:nvSpPr>
        <p:spPr bwMode="auto">
          <a:xfrm>
            <a:off x="1601724" y="2269544"/>
            <a:ext cx="8988551" cy="2984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57175" indent="-257175">
              <a:defRPr>
                <a:solidFill>
                  <a:schemeClr val="tx1"/>
                </a:solidFill>
                <a:latin typeface="Arial" panose="020B0604020202020204" pitchFamily="34" charset="0"/>
                <a:cs typeface="Arial" panose="020B0604020202020204" pitchFamily="34" charset="0"/>
              </a:defRPr>
            </a:lvl1pPr>
            <a:lvl2pPr marL="600075" indent="-25717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57175" marR="0" lvl="0" indent="-257175"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Address important gaps in knowledge</a:t>
            </a:r>
          </a:p>
          <a:p>
            <a:pPr marL="257175" marR="0" lvl="0" indent="-257175"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endPar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57175" marR="0" lvl="0" indent="-257175"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Realistically researchable</a:t>
            </a:r>
          </a:p>
          <a:p>
            <a:pPr marL="257175" marR="0" lvl="0" indent="-257175"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endPar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57175" marR="0" lvl="0" indent="-257175"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Facts – no value judgements</a:t>
            </a:r>
          </a:p>
        </p:txBody>
      </p:sp>
      <p:sp>
        <p:nvSpPr>
          <p:cNvPr id="33795" name="Title 1">
            <a:extLst>
              <a:ext uri="{FF2B5EF4-FFF2-40B4-BE49-F238E27FC236}">
                <a16:creationId xmlns:a16="http://schemas.microsoft.com/office/drawing/2014/main" id="{C8BEDF21-A02D-E547-AB85-9FA9F78327E9}"/>
              </a:ext>
            </a:extLst>
          </p:cNvPr>
          <p:cNvSpPr txBox="1">
            <a:spLocks/>
          </p:cNvSpPr>
          <p:nvPr/>
        </p:nvSpPr>
        <p:spPr bwMode="auto">
          <a:xfrm>
            <a:off x="483242" y="1006167"/>
            <a:ext cx="9541860" cy="5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Part 1: Identifying Key Research Questions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a:extLst>
              <a:ext uri="{FF2B5EF4-FFF2-40B4-BE49-F238E27FC236}">
                <a16:creationId xmlns:a16="http://schemas.microsoft.com/office/drawing/2014/main" id="{D2C6463B-C321-0A5B-077B-4EDAEB5C46E5}"/>
              </a:ext>
            </a:extLst>
          </p:cNvPr>
          <p:cNvSpPr>
            <a:spLocks noChangeArrowheads="1"/>
          </p:cNvSpPr>
          <p:nvPr/>
        </p:nvSpPr>
        <p:spPr bwMode="auto">
          <a:xfrm>
            <a:off x="1422401" y="2168328"/>
            <a:ext cx="9739086"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GB"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What technical scientific research questions if answered, would really advance the science?</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GB"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GB"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GB"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What environmental management research questions if answered, would really advance the practice over the next decade?</a:t>
            </a:r>
            <a:endPar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819" name="Title 1">
            <a:extLst>
              <a:ext uri="{FF2B5EF4-FFF2-40B4-BE49-F238E27FC236}">
                <a16:creationId xmlns:a16="http://schemas.microsoft.com/office/drawing/2014/main" id="{71F56C51-9380-CEB9-E842-61B5F7987F6F}"/>
              </a:ext>
            </a:extLst>
          </p:cNvPr>
          <p:cNvSpPr txBox="1">
            <a:spLocks/>
          </p:cNvSpPr>
          <p:nvPr/>
        </p:nvSpPr>
        <p:spPr bwMode="auto">
          <a:xfrm>
            <a:off x="609599" y="1084634"/>
            <a:ext cx="10351008" cy="562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Part 1:  We asked professionals two questions…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ubtitle 2">
            <a:extLst>
              <a:ext uri="{FF2B5EF4-FFF2-40B4-BE49-F238E27FC236}">
                <a16:creationId xmlns:a16="http://schemas.microsoft.com/office/drawing/2014/main" id="{CBD4E5BA-D45A-F080-7B36-D5E89F078198}"/>
              </a:ext>
            </a:extLst>
          </p:cNvPr>
          <p:cNvSpPr txBox="1">
            <a:spLocks/>
          </p:cNvSpPr>
          <p:nvPr/>
        </p:nvSpPr>
        <p:spPr bwMode="auto">
          <a:xfrm>
            <a:off x="1451428" y="2108426"/>
            <a:ext cx="9289144" cy="2924629"/>
          </a:xfrm>
          <a:prstGeom prst="rect">
            <a:avLst/>
          </a:prstGeom>
          <a:no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How can we improve performance and longevity?</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How can we determine our impact on the environment and public health and the impact of the environment?</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How can we align with other ongoing efforts?</a:t>
            </a: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p:txBody>
      </p:sp>
      <p:sp>
        <p:nvSpPr>
          <p:cNvPr id="7" name="Title 1">
            <a:extLst>
              <a:ext uri="{FF2B5EF4-FFF2-40B4-BE49-F238E27FC236}">
                <a16:creationId xmlns:a16="http://schemas.microsoft.com/office/drawing/2014/main" id="{E633FDBA-2A6B-9772-592B-FC917A06B307}"/>
              </a:ext>
            </a:extLst>
          </p:cNvPr>
          <p:cNvSpPr txBox="1">
            <a:spLocks/>
          </p:cNvSpPr>
          <p:nvPr/>
        </p:nvSpPr>
        <p:spPr bwMode="auto">
          <a:xfrm>
            <a:off x="856343" y="902379"/>
            <a:ext cx="9786258" cy="777876"/>
          </a:xfrm>
          <a:prstGeom prst="rect">
            <a:avLst/>
          </a:prstGeom>
          <a:noFill/>
          <a:ln>
            <a:noFill/>
          </a:ln>
        </p:spPr>
        <p:txBody>
          <a:bodyPr anchor="ctr"/>
          <a:lstStyle>
            <a:lvl1pPr algn="l" rtl="0" eaLnBrk="0" fontAlgn="base" hangingPunct="0">
              <a:lnSpc>
                <a:spcPct val="85000"/>
              </a:lnSpc>
              <a:spcBef>
                <a:spcPct val="0"/>
              </a:spcBef>
              <a:spcAft>
                <a:spcPct val="0"/>
              </a:spcAft>
              <a:defRPr sz="4000">
                <a:solidFill>
                  <a:srgbClr val="005DAB"/>
                </a:solidFill>
                <a:latin typeface="Tahoma"/>
                <a:ea typeface="MS PGothic" pitchFamily="34" charset="-128"/>
                <a:cs typeface="Verdana"/>
              </a:defRPr>
            </a:lvl1pPr>
            <a:lvl2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2pPr>
            <a:lvl3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3pPr>
            <a:lvl4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4pPr>
            <a:lvl5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5pPr>
            <a:lvl6pPr marL="457200" algn="l" rtl="0" fontAlgn="base">
              <a:lnSpc>
                <a:spcPct val="85000"/>
              </a:lnSpc>
              <a:spcBef>
                <a:spcPct val="0"/>
              </a:spcBef>
              <a:spcAft>
                <a:spcPct val="0"/>
              </a:spcAft>
              <a:defRPr sz="4400">
                <a:solidFill>
                  <a:srgbClr val="1D3093"/>
                </a:solidFill>
                <a:latin typeface="Arial" charset="0"/>
              </a:defRPr>
            </a:lvl6pPr>
            <a:lvl7pPr marL="914400" algn="l" rtl="0" fontAlgn="base">
              <a:lnSpc>
                <a:spcPct val="85000"/>
              </a:lnSpc>
              <a:spcBef>
                <a:spcPct val="0"/>
              </a:spcBef>
              <a:spcAft>
                <a:spcPct val="0"/>
              </a:spcAft>
              <a:defRPr sz="4400">
                <a:solidFill>
                  <a:srgbClr val="1D3093"/>
                </a:solidFill>
                <a:latin typeface="Arial" charset="0"/>
              </a:defRPr>
            </a:lvl7pPr>
            <a:lvl8pPr marL="1371600" algn="l" rtl="0" fontAlgn="base">
              <a:lnSpc>
                <a:spcPct val="85000"/>
              </a:lnSpc>
              <a:spcBef>
                <a:spcPct val="0"/>
              </a:spcBef>
              <a:spcAft>
                <a:spcPct val="0"/>
              </a:spcAft>
              <a:defRPr sz="4400">
                <a:solidFill>
                  <a:srgbClr val="1D3093"/>
                </a:solidFill>
                <a:latin typeface="Arial" charset="0"/>
              </a:defRPr>
            </a:lvl8pPr>
            <a:lvl9pPr marL="1828800" algn="l" rtl="0" fontAlgn="base">
              <a:lnSpc>
                <a:spcPct val="85000"/>
              </a:lnSpc>
              <a:spcBef>
                <a:spcPct val="0"/>
              </a:spcBef>
              <a:spcAft>
                <a:spcPct val="0"/>
              </a:spcAft>
              <a:defRPr sz="4400">
                <a:solidFill>
                  <a:srgbClr val="1D3093"/>
                </a:solidFill>
                <a:latin typeface="Arial" charset="0"/>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4F81BD"/>
                </a:solidFill>
                <a:effectLst/>
                <a:uLnTx/>
                <a:uFillTx/>
                <a:latin typeface="Tahoma"/>
                <a:ea typeface="MS PGothic" pitchFamily="34" charset="-128"/>
              </a:rPr>
              <a:t>Overview of Answers (Research Questions)</a:t>
            </a:r>
          </a:p>
        </p:txBody>
      </p:sp>
      <p:sp>
        <p:nvSpPr>
          <p:cNvPr id="35844" name="TextBox 4">
            <a:extLst>
              <a:ext uri="{FF2B5EF4-FFF2-40B4-BE49-F238E27FC236}">
                <a16:creationId xmlns:a16="http://schemas.microsoft.com/office/drawing/2014/main" id="{05EFF83B-8523-7EBA-C2BD-FD30AEB5D717}"/>
              </a:ext>
            </a:extLst>
          </p:cNvPr>
          <p:cNvSpPr txBox="1">
            <a:spLocks noChangeArrowheads="1"/>
          </p:cNvSpPr>
          <p:nvPr/>
        </p:nvSpPr>
        <p:spPr bwMode="auto">
          <a:xfrm>
            <a:off x="9929814" y="5486400"/>
            <a:ext cx="712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S.R. Burket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5DDCF-6620-2575-902C-01C5F36172F0}"/>
              </a:ext>
            </a:extLst>
          </p:cNvPr>
          <p:cNvSpPr>
            <a:spLocks noGrp="1"/>
          </p:cNvSpPr>
          <p:nvPr>
            <p:ph idx="1"/>
          </p:nvPr>
        </p:nvSpPr>
        <p:spPr>
          <a:xfrm>
            <a:off x="2046514" y="1756228"/>
            <a:ext cx="9116786" cy="4149271"/>
          </a:xfrm>
        </p:spPr>
        <p:txBody>
          <a:bodyPr/>
          <a:lstStyle/>
          <a:p>
            <a:pPr>
              <a:spcBef>
                <a:spcPts val="0"/>
              </a:spcBef>
              <a:defRPr/>
            </a:pPr>
            <a:r>
              <a:rPr lang="en-US" sz="3000" dirty="0">
                <a:latin typeface="Arial" panose="020B0604020202020204" pitchFamily="34" charset="0"/>
                <a:cs typeface="Arial" panose="020B0604020202020204" pitchFamily="34" charset="0"/>
              </a:rPr>
              <a:t>What are the challenges (existing or new), that impact industry?</a:t>
            </a:r>
          </a:p>
          <a:p>
            <a:pPr marL="0" indent="0">
              <a:spcBef>
                <a:spcPts val="0"/>
              </a:spcBef>
              <a:buNone/>
              <a:defRPr/>
            </a:pPr>
            <a:endParaRPr lang="en-US" sz="3000" dirty="0">
              <a:latin typeface="Arial" panose="020B0604020202020204" pitchFamily="34" charset="0"/>
              <a:cs typeface="Arial" panose="020B0604020202020204" pitchFamily="34" charset="0"/>
            </a:endParaRPr>
          </a:p>
          <a:p>
            <a:pPr>
              <a:spcBef>
                <a:spcPts val="0"/>
              </a:spcBef>
              <a:defRPr/>
            </a:pPr>
            <a:r>
              <a:rPr lang="en-US" sz="3000" dirty="0">
                <a:latin typeface="Arial" panose="020B0604020202020204" pitchFamily="34" charset="0"/>
                <a:cs typeface="Arial" panose="020B0604020202020204" pitchFamily="34" charset="0"/>
              </a:rPr>
              <a:t>What needs to be done to address those challenges?</a:t>
            </a:r>
          </a:p>
          <a:p>
            <a:pPr>
              <a:spcBef>
                <a:spcPts val="0"/>
              </a:spcBef>
              <a:defRPr/>
            </a:pPr>
            <a:endParaRPr lang="en-US" sz="3000" dirty="0">
              <a:latin typeface="Arial" panose="020B0604020202020204" pitchFamily="34" charset="0"/>
              <a:cs typeface="Arial" panose="020B0604020202020204" pitchFamily="34" charset="0"/>
            </a:endParaRPr>
          </a:p>
          <a:p>
            <a:pPr>
              <a:spcBef>
                <a:spcPts val="0"/>
              </a:spcBef>
              <a:defRPr/>
            </a:pPr>
            <a:r>
              <a:rPr lang="en-US" sz="3000" dirty="0">
                <a:latin typeface="Arial" panose="020B0604020202020204" pitchFamily="34" charset="0"/>
                <a:cs typeface="Arial" panose="020B0604020202020204" pitchFamily="34" charset="0"/>
              </a:rPr>
              <a:t>Statements had to be concise, specific, and measurable with no answers to address them.</a:t>
            </a:r>
          </a:p>
          <a:p>
            <a:pPr marL="0" indent="0">
              <a:spcBef>
                <a:spcPts val="0"/>
              </a:spcBef>
              <a:buNone/>
              <a:defRPr/>
            </a:pPr>
            <a:endParaRPr lang="en-US" sz="3000" dirty="0">
              <a:latin typeface="Arial" panose="020B0604020202020204" pitchFamily="34" charset="0"/>
              <a:cs typeface="Arial" panose="020B0604020202020204" pitchFamily="34" charset="0"/>
            </a:endParaRPr>
          </a:p>
          <a:p>
            <a:pPr>
              <a:defRPr/>
            </a:pPr>
            <a:endParaRPr lang="en-US" sz="3000" dirty="0">
              <a:latin typeface="Arial" panose="020B0604020202020204" pitchFamily="34" charset="0"/>
              <a:cs typeface="Arial" panose="020B0604020202020204" pitchFamily="34" charset="0"/>
            </a:endParaRPr>
          </a:p>
        </p:txBody>
      </p:sp>
      <p:sp>
        <p:nvSpPr>
          <p:cNvPr id="39939" name="Title 1">
            <a:extLst>
              <a:ext uri="{FF2B5EF4-FFF2-40B4-BE49-F238E27FC236}">
                <a16:creationId xmlns:a16="http://schemas.microsoft.com/office/drawing/2014/main" id="{2A3379D5-27AC-09D6-5B97-0B13FDADA4AE}"/>
              </a:ext>
            </a:extLst>
          </p:cNvPr>
          <p:cNvSpPr txBox="1">
            <a:spLocks/>
          </p:cNvSpPr>
          <p:nvPr/>
        </p:nvSpPr>
        <p:spPr bwMode="auto">
          <a:xfrm>
            <a:off x="667656" y="952501"/>
            <a:ext cx="8310563" cy="65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Part 2: Identifying Problem Statements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a:extLst>
              <a:ext uri="{FF2B5EF4-FFF2-40B4-BE49-F238E27FC236}">
                <a16:creationId xmlns:a16="http://schemas.microsoft.com/office/drawing/2014/main" id="{52418BB9-D086-E450-C102-0D08620EB9ED}"/>
              </a:ext>
            </a:extLst>
          </p:cNvPr>
          <p:cNvSpPr>
            <a:spLocks noChangeArrowheads="1"/>
          </p:cNvSpPr>
          <p:nvPr/>
        </p:nvSpPr>
        <p:spPr bwMode="auto">
          <a:xfrm>
            <a:off x="1052285" y="1894731"/>
            <a:ext cx="10087429"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GB"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Within the next 5-10 years, what decentralized wastewater issues or challenges will require new or modified programs or technologies?</a:t>
            </a:r>
            <a:endPar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GB"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GB"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resources or tools will you need to do your job in the future?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963" name="Title 1">
            <a:extLst>
              <a:ext uri="{FF2B5EF4-FFF2-40B4-BE49-F238E27FC236}">
                <a16:creationId xmlns:a16="http://schemas.microsoft.com/office/drawing/2014/main" id="{FABA7AD9-E771-228B-CAFF-1F492ECB8BBB}"/>
              </a:ext>
            </a:extLst>
          </p:cNvPr>
          <p:cNvSpPr txBox="1">
            <a:spLocks/>
          </p:cNvSpPr>
          <p:nvPr/>
        </p:nvSpPr>
        <p:spPr bwMode="auto">
          <a:xfrm>
            <a:off x="490728" y="692876"/>
            <a:ext cx="11210544" cy="64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Part 2: We asked professionals two more questions…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ubtitle 2">
            <a:extLst>
              <a:ext uri="{FF2B5EF4-FFF2-40B4-BE49-F238E27FC236}">
                <a16:creationId xmlns:a16="http://schemas.microsoft.com/office/drawing/2014/main" id="{CBD4E5BA-D45A-F080-7B36-D5E89F078198}"/>
              </a:ext>
            </a:extLst>
          </p:cNvPr>
          <p:cNvSpPr txBox="1">
            <a:spLocks/>
          </p:cNvSpPr>
          <p:nvPr/>
        </p:nvSpPr>
        <p:spPr bwMode="auto">
          <a:xfrm>
            <a:off x="1451428" y="2108426"/>
            <a:ext cx="9289144" cy="2924629"/>
          </a:xfrm>
          <a:prstGeom prst="rect">
            <a:avLst/>
          </a:prstGeom>
          <a:no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Addressing the diverse needs across the country.</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Address the vast differences in regulatory requirements.</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Address the perception of government and the public</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p:txBody>
      </p:sp>
      <p:sp>
        <p:nvSpPr>
          <p:cNvPr id="7" name="Title 1">
            <a:extLst>
              <a:ext uri="{FF2B5EF4-FFF2-40B4-BE49-F238E27FC236}">
                <a16:creationId xmlns:a16="http://schemas.microsoft.com/office/drawing/2014/main" id="{E633FDBA-2A6B-9772-592B-FC917A06B307}"/>
              </a:ext>
            </a:extLst>
          </p:cNvPr>
          <p:cNvSpPr txBox="1">
            <a:spLocks/>
          </p:cNvSpPr>
          <p:nvPr/>
        </p:nvSpPr>
        <p:spPr bwMode="auto">
          <a:xfrm>
            <a:off x="856343" y="902379"/>
            <a:ext cx="9786258" cy="777876"/>
          </a:xfrm>
          <a:prstGeom prst="rect">
            <a:avLst/>
          </a:prstGeom>
          <a:noFill/>
          <a:ln>
            <a:noFill/>
          </a:ln>
        </p:spPr>
        <p:txBody>
          <a:bodyPr anchor="ctr"/>
          <a:lstStyle>
            <a:lvl1pPr algn="l" rtl="0" eaLnBrk="0" fontAlgn="base" hangingPunct="0">
              <a:lnSpc>
                <a:spcPct val="85000"/>
              </a:lnSpc>
              <a:spcBef>
                <a:spcPct val="0"/>
              </a:spcBef>
              <a:spcAft>
                <a:spcPct val="0"/>
              </a:spcAft>
              <a:defRPr sz="4000">
                <a:solidFill>
                  <a:srgbClr val="005DAB"/>
                </a:solidFill>
                <a:latin typeface="Tahoma"/>
                <a:ea typeface="MS PGothic" pitchFamily="34" charset="-128"/>
                <a:cs typeface="Verdana"/>
              </a:defRPr>
            </a:lvl1pPr>
            <a:lvl2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2pPr>
            <a:lvl3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3pPr>
            <a:lvl4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4pPr>
            <a:lvl5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5pPr>
            <a:lvl6pPr marL="457200" algn="l" rtl="0" fontAlgn="base">
              <a:lnSpc>
                <a:spcPct val="85000"/>
              </a:lnSpc>
              <a:spcBef>
                <a:spcPct val="0"/>
              </a:spcBef>
              <a:spcAft>
                <a:spcPct val="0"/>
              </a:spcAft>
              <a:defRPr sz="4400">
                <a:solidFill>
                  <a:srgbClr val="1D3093"/>
                </a:solidFill>
                <a:latin typeface="Arial" charset="0"/>
              </a:defRPr>
            </a:lvl6pPr>
            <a:lvl7pPr marL="914400" algn="l" rtl="0" fontAlgn="base">
              <a:lnSpc>
                <a:spcPct val="85000"/>
              </a:lnSpc>
              <a:spcBef>
                <a:spcPct val="0"/>
              </a:spcBef>
              <a:spcAft>
                <a:spcPct val="0"/>
              </a:spcAft>
              <a:defRPr sz="4400">
                <a:solidFill>
                  <a:srgbClr val="1D3093"/>
                </a:solidFill>
                <a:latin typeface="Arial" charset="0"/>
              </a:defRPr>
            </a:lvl7pPr>
            <a:lvl8pPr marL="1371600" algn="l" rtl="0" fontAlgn="base">
              <a:lnSpc>
                <a:spcPct val="85000"/>
              </a:lnSpc>
              <a:spcBef>
                <a:spcPct val="0"/>
              </a:spcBef>
              <a:spcAft>
                <a:spcPct val="0"/>
              </a:spcAft>
              <a:defRPr sz="4400">
                <a:solidFill>
                  <a:srgbClr val="1D3093"/>
                </a:solidFill>
                <a:latin typeface="Arial" charset="0"/>
              </a:defRPr>
            </a:lvl8pPr>
            <a:lvl9pPr marL="1828800" algn="l" rtl="0" fontAlgn="base">
              <a:lnSpc>
                <a:spcPct val="85000"/>
              </a:lnSpc>
              <a:spcBef>
                <a:spcPct val="0"/>
              </a:spcBef>
              <a:spcAft>
                <a:spcPct val="0"/>
              </a:spcAft>
              <a:defRPr sz="4400">
                <a:solidFill>
                  <a:srgbClr val="1D3093"/>
                </a:solidFill>
                <a:latin typeface="Arial" charset="0"/>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4F81BD"/>
                </a:solidFill>
                <a:effectLst/>
                <a:uLnTx/>
                <a:uFillTx/>
                <a:latin typeface="Tahoma"/>
                <a:ea typeface="MS PGothic" pitchFamily="34" charset="-128"/>
              </a:rPr>
              <a:t>Overview of Problem Statements</a:t>
            </a:r>
          </a:p>
        </p:txBody>
      </p:sp>
      <p:sp>
        <p:nvSpPr>
          <p:cNvPr id="35844" name="TextBox 4">
            <a:extLst>
              <a:ext uri="{FF2B5EF4-FFF2-40B4-BE49-F238E27FC236}">
                <a16:creationId xmlns:a16="http://schemas.microsoft.com/office/drawing/2014/main" id="{05EFF83B-8523-7EBA-C2BD-FD30AEB5D717}"/>
              </a:ext>
            </a:extLst>
          </p:cNvPr>
          <p:cNvSpPr txBox="1">
            <a:spLocks noChangeArrowheads="1"/>
          </p:cNvSpPr>
          <p:nvPr/>
        </p:nvSpPr>
        <p:spPr bwMode="auto">
          <a:xfrm>
            <a:off x="9929814" y="5486400"/>
            <a:ext cx="712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S.R. Burket</a:t>
            </a:r>
          </a:p>
        </p:txBody>
      </p:sp>
    </p:spTree>
    <p:extLst>
      <p:ext uri="{BB962C8B-B14F-4D97-AF65-F5344CB8AC3E}">
        <p14:creationId xmlns:p14="http://schemas.microsoft.com/office/powerpoint/2010/main" val="2363944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ubtitle 2">
            <a:extLst>
              <a:ext uri="{FF2B5EF4-FFF2-40B4-BE49-F238E27FC236}">
                <a16:creationId xmlns:a16="http://schemas.microsoft.com/office/drawing/2014/main" id="{CBD4E5BA-D45A-F080-7B36-D5E89F078198}"/>
              </a:ext>
            </a:extLst>
          </p:cNvPr>
          <p:cNvSpPr txBox="1">
            <a:spLocks/>
          </p:cNvSpPr>
          <p:nvPr/>
        </p:nvSpPr>
        <p:spPr bwMode="auto">
          <a:xfrm>
            <a:off x="1451428" y="2108426"/>
            <a:ext cx="9289144" cy="2924629"/>
          </a:xfrm>
          <a:prstGeom prst="rect">
            <a:avLst/>
          </a:prstGeom>
          <a:no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Obtain the funding that matches our infrastructure and management needs.</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Educate the end users.</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Success in using of reuse/reclamation technologies</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p:txBody>
      </p:sp>
      <p:sp>
        <p:nvSpPr>
          <p:cNvPr id="7" name="Title 1">
            <a:extLst>
              <a:ext uri="{FF2B5EF4-FFF2-40B4-BE49-F238E27FC236}">
                <a16:creationId xmlns:a16="http://schemas.microsoft.com/office/drawing/2014/main" id="{E633FDBA-2A6B-9772-592B-FC917A06B307}"/>
              </a:ext>
            </a:extLst>
          </p:cNvPr>
          <p:cNvSpPr txBox="1">
            <a:spLocks/>
          </p:cNvSpPr>
          <p:nvPr/>
        </p:nvSpPr>
        <p:spPr bwMode="auto">
          <a:xfrm>
            <a:off x="856343" y="902379"/>
            <a:ext cx="9786258" cy="777876"/>
          </a:xfrm>
          <a:prstGeom prst="rect">
            <a:avLst/>
          </a:prstGeom>
          <a:noFill/>
          <a:ln>
            <a:noFill/>
          </a:ln>
        </p:spPr>
        <p:txBody>
          <a:bodyPr anchor="ctr"/>
          <a:lstStyle>
            <a:lvl1pPr algn="l" rtl="0" eaLnBrk="0" fontAlgn="base" hangingPunct="0">
              <a:lnSpc>
                <a:spcPct val="85000"/>
              </a:lnSpc>
              <a:spcBef>
                <a:spcPct val="0"/>
              </a:spcBef>
              <a:spcAft>
                <a:spcPct val="0"/>
              </a:spcAft>
              <a:defRPr sz="4000">
                <a:solidFill>
                  <a:srgbClr val="005DAB"/>
                </a:solidFill>
                <a:latin typeface="Tahoma"/>
                <a:ea typeface="MS PGothic" pitchFamily="34" charset="-128"/>
                <a:cs typeface="Verdana"/>
              </a:defRPr>
            </a:lvl1pPr>
            <a:lvl2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2pPr>
            <a:lvl3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3pPr>
            <a:lvl4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4pPr>
            <a:lvl5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5pPr>
            <a:lvl6pPr marL="457200" algn="l" rtl="0" fontAlgn="base">
              <a:lnSpc>
                <a:spcPct val="85000"/>
              </a:lnSpc>
              <a:spcBef>
                <a:spcPct val="0"/>
              </a:spcBef>
              <a:spcAft>
                <a:spcPct val="0"/>
              </a:spcAft>
              <a:defRPr sz="4400">
                <a:solidFill>
                  <a:srgbClr val="1D3093"/>
                </a:solidFill>
                <a:latin typeface="Arial" charset="0"/>
              </a:defRPr>
            </a:lvl6pPr>
            <a:lvl7pPr marL="914400" algn="l" rtl="0" fontAlgn="base">
              <a:lnSpc>
                <a:spcPct val="85000"/>
              </a:lnSpc>
              <a:spcBef>
                <a:spcPct val="0"/>
              </a:spcBef>
              <a:spcAft>
                <a:spcPct val="0"/>
              </a:spcAft>
              <a:defRPr sz="4400">
                <a:solidFill>
                  <a:srgbClr val="1D3093"/>
                </a:solidFill>
                <a:latin typeface="Arial" charset="0"/>
              </a:defRPr>
            </a:lvl7pPr>
            <a:lvl8pPr marL="1371600" algn="l" rtl="0" fontAlgn="base">
              <a:lnSpc>
                <a:spcPct val="85000"/>
              </a:lnSpc>
              <a:spcBef>
                <a:spcPct val="0"/>
              </a:spcBef>
              <a:spcAft>
                <a:spcPct val="0"/>
              </a:spcAft>
              <a:defRPr sz="4400">
                <a:solidFill>
                  <a:srgbClr val="1D3093"/>
                </a:solidFill>
                <a:latin typeface="Arial" charset="0"/>
              </a:defRPr>
            </a:lvl8pPr>
            <a:lvl9pPr marL="1828800" algn="l" rtl="0" fontAlgn="base">
              <a:lnSpc>
                <a:spcPct val="85000"/>
              </a:lnSpc>
              <a:spcBef>
                <a:spcPct val="0"/>
              </a:spcBef>
              <a:spcAft>
                <a:spcPct val="0"/>
              </a:spcAft>
              <a:defRPr sz="4400">
                <a:solidFill>
                  <a:srgbClr val="1D3093"/>
                </a:solidFill>
                <a:latin typeface="Arial" charset="0"/>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4F81BD"/>
                </a:solidFill>
                <a:effectLst/>
                <a:uLnTx/>
                <a:uFillTx/>
                <a:latin typeface="Tahoma"/>
                <a:ea typeface="MS PGothic" pitchFamily="34" charset="-128"/>
              </a:rPr>
              <a:t>Overview of Problem Statements</a:t>
            </a:r>
          </a:p>
        </p:txBody>
      </p:sp>
      <p:sp>
        <p:nvSpPr>
          <p:cNvPr id="35844" name="TextBox 4">
            <a:extLst>
              <a:ext uri="{FF2B5EF4-FFF2-40B4-BE49-F238E27FC236}">
                <a16:creationId xmlns:a16="http://schemas.microsoft.com/office/drawing/2014/main" id="{05EFF83B-8523-7EBA-C2BD-FD30AEB5D717}"/>
              </a:ext>
            </a:extLst>
          </p:cNvPr>
          <p:cNvSpPr txBox="1">
            <a:spLocks noChangeArrowheads="1"/>
          </p:cNvSpPr>
          <p:nvPr/>
        </p:nvSpPr>
        <p:spPr bwMode="auto">
          <a:xfrm>
            <a:off x="9929814" y="5486400"/>
            <a:ext cx="712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S.R. Burket</a:t>
            </a:r>
          </a:p>
        </p:txBody>
      </p:sp>
    </p:spTree>
    <p:extLst>
      <p:ext uri="{BB962C8B-B14F-4D97-AF65-F5344CB8AC3E}">
        <p14:creationId xmlns:p14="http://schemas.microsoft.com/office/powerpoint/2010/main" val="3189379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ubtitle 2">
            <a:extLst>
              <a:ext uri="{FF2B5EF4-FFF2-40B4-BE49-F238E27FC236}">
                <a16:creationId xmlns:a16="http://schemas.microsoft.com/office/drawing/2014/main" id="{CBD4E5BA-D45A-F080-7B36-D5E89F078198}"/>
              </a:ext>
            </a:extLst>
          </p:cNvPr>
          <p:cNvSpPr txBox="1">
            <a:spLocks/>
          </p:cNvSpPr>
          <p:nvPr/>
        </p:nvSpPr>
        <p:spPr bwMode="auto">
          <a:xfrm>
            <a:off x="1451428" y="2108426"/>
            <a:ext cx="9289144" cy="2924629"/>
          </a:xfrm>
          <a:prstGeom prst="rect">
            <a:avLst/>
          </a:prstGeom>
          <a:no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A means to adapt systems that could be affected by climate changes.</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Access to necessary materials in all areas.</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Garnering respect and financial support for our industry and technologies as sound solutions – not just for the short-term but for the long-haul.</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p:txBody>
      </p:sp>
      <p:sp>
        <p:nvSpPr>
          <p:cNvPr id="7" name="Title 1">
            <a:extLst>
              <a:ext uri="{FF2B5EF4-FFF2-40B4-BE49-F238E27FC236}">
                <a16:creationId xmlns:a16="http://schemas.microsoft.com/office/drawing/2014/main" id="{E633FDBA-2A6B-9772-592B-FC917A06B307}"/>
              </a:ext>
            </a:extLst>
          </p:cNvPr>
          <p:cNvSpPr txBox="1">
            <a:spLocks/>
          </p:cNvSpPr>
          <p:nvPr/>
        </p:nvSpPr>
        <p:spPr bwMode="auto">
          <a:xfrm>
            <a:off x="856343" y="902379"/>
            <a:ext cx="9786258" cy="777876"/>
          </a:xfrm>
          <a:prstGeom prst="rect">
            <a:avLst/>
          </a:prstGeom>
          <a:noFill/>
          <a:ln>
            <a:noFill/>
          </a:ln>
        </p:spPr>
        <p:txBody>
          <a:bodyPr anchor="ctr"/>
          <a:lstStyle>
            <a:lvl1pPr algn="l" rtl="0" eaLnBrk="0" fontAlgn="base" hangingPunct="0">
              <a:lnSpc>
                <a:spcPct val="85000"/>
              </a:lnSpc>
              <a:spcBef>
                <a:spcPct val="0"/>
              </a:spcBef>
              <a:spcAft>
                <a:spcPct val="0"/>
              </a:spcAft>
              <a:defRPr sz="4000">
                <a:solidFill>
                  <a:srgbClr val="005DAB"/>
                </a:solidFill>
                <a:latin typeface="Tahoma"/>
                <a:ea typeface="MS PGothic" pitchFamily="34" charset="-128"/>
                <a:cs typeface="Verdana"/>
              </a:defRPr>
            </a:lvl1pPr>
            <a:lvl2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2pPr>
            <a:lvl3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3pPr>
            <a:lvl4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4pPr>
            <a:lvl5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5pPr>
            <a:lvl6pPr marL="457200" algn="l" rtl="0" fontAlgn="base">
              <a:lnSpc>
                <a:spcPct val="85000"/>
              </a:lnSpc>
              <a:spcBef>
                <a:spcPct val="0"/>
              </a:spcBef>
              <a:spcAft>
                <a:spcPct val="0"/>
              </a:spcAft>
              <a:defRPr sz="4400">
                <a:solidFill>
                  <a:srgbClr val="1D3093"/>
                </a:solidFill>
                <a:latin typeface="Arial" charset="0"/>
              </a:defRPr>
            </a:lvl6pPr>
            <a:lvl7pPr marL="914400" algn="l" rtl="0" fontAlgn="base">
              <a:lnSpc>
                <a:spcPct val="85000"/>
              </a:lnSpc>
              <a:spcBef>
                <a:spcPct val="0"/>
              </a:spcBef>
              <a:spcAft>
                <a:spcPct val="0"/>
              </a:spcAft>
              <a:defRPr sz="4400">
                <a:solidFill>
                  <a:srgbClr val="1D3093"/>
                </a:solidFill>
                <a:latin typeface="Arial" charset="0"/>
              </a:defRPr>
            </a:lvl7pPr>
            <a:lvl8pPr marL="1371600" algn="l" rtl="0" fontAlgn="base">
              <a:lnSpc>
                <a:spcPct val="85000"/>
              </a:lnSpc>
              <a:spcBef>
                <a:spcPct val="0"/>
              </a:spcBef>
              <a:spcAft>
                <a:spcPct val="0"/>
              </a:spcAft>
              <a:defRPr sz="4400">
                <a:solidFill>
                  <a:srgbClr val="1D3093"/>
                </a:solidFill>
                <a:latin typeface="Arial" charset="0"/>
              </a:defRPr>
            </a:lvl8pPr>
            <a:lvl9pPr marL="1828800" algn="l" rtl="0" fontAlgn="base">
              <a:lnSpc>
                <a:spcPct val="85000"/>
              </a:lnSpc>
              <a:spcBef>
                <a:spcPct val="0"/>
              </a:spcBef>
              <a:spcAft>
                <a:spcPct val="0"/>
              </a:spcAft>
              <a:defRPr sz="4400">
                <a:solidFill>
                  <a:srgbClr val="1D3093"/>
                </a:solidFill>
                <a:latin typeface="Arial" charset="0"/>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4F81BD"/>
                </a:solidFill>
                <a:effectLst/>
                <a:uLnTx/>
                <a:uFillTx/>
                <a:latin typeface="Tahoma"/>
                <a:ea typeface="MS PGothic" pitchFamily="34" charset="-128"/>
              </a:rPr>
              <a:t>Overview of Problem Statements</a:t>
            </a:r>
          </a:p>
        </p:txBody>
      </p:sp>
      <p:sp>
        <p:nvSpPr>
          <p:cNvPr id="35844" name="TextBox 4">
            <a:extLst>
              <a:ext uri="{FF2B5EF4-FFF2-40B4-BE49-F238E27FC236}">
                <a16:creationId xmlns:a16="http://schemas.microsoft.com/office/drawing/2014/main" id="{05EFF83B-8523-7EBA-C2BD-FD30AEB5D717}"/>
              </a:ext>
            </a:extLst>
          </p:cNvPr>
          <p:cNvSpPr txBox="1">
            <a:spLocks noChangeArrowheads="1"/>
          </p:cNvSpPr>
          <p:nvPr/>
        </p:nvSpPr>
        <p:spPr bwMode="auto">
          <a:xfrm>
            <a:off x="9929814" y="5486400"/>
            <a:ext cx="712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S.R. Burket</a:t>
            </a:r>
          </a:p>
        </p:txBody>
      </p:sp>
    </p:spTree>
    <p:extLst>
      <p:ext uri="{BB962C8B-B14F-4D97-AF65-F5344CB8AC3E}">
        <p14:creationId xmlns:p14="http://schemas.microsoft.com/office/powerpoint/2010/main" val="2552520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ubtitle 2">
            <a:extLst>
              <a:ext uri="{FF2B5EF4-FFF2-40B4-BE49-F238E27FC236}">
                <a16:creationId xmlns:a16="http://schemas.microsoft.com/office/drawing/2014/main" id="{CBD4E5BA-D45A-F080-7B36-D5E89F078198}"/>
              </a:ext>
            </a:extLst>
          </p:cNvPr>
          <p:cNvSpPr txBox="1">
            <a:spLocks/>
          </p:cNvSpPr>
          <p:nvPr/>
        </p:nvSpPr>
        <p:spPr bwMode="auto">
          <a:xfrm>
            <a:off x="1451428" y="2108426"/>
            <a:ext cx="9289144" cy="2924629"/>
          </a:xfrm>
          <a:prstGeom prst="rect">
            <a:avLst/>
          </a:prstGeom>
          <a:no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Attract and educate a sustainable workforce at all levels.</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p:txBody>
      </p:sp>
      <p:sp>
        <p:nvSpPr>
          <p:cNvPr id="7" name="Title 1">
            <a:extLst>
              <a:ext uri="{FF2B5EF4-FFF2-40B4-BE49-F238E27FC236}">
                <a16:creationId xmlns:a16="http://schemas.microsoft.com/office/drawing/2014/main" id="{E633FDBA-2A6B-9772-592B-FC917A06B307}"/>
              </a:ext>
            </a:extLst>
          </p:cNvPr>
          <p:cNvSpPr txBox="1">
            <a:spLocks/>
          </p:cNvSpPr>
          <p:nvPr/>
        </p:nvSpPr>
        <p:spPr bwMode="auto">
          <a:xfrm>
            <a:off x="856343" y="902379"/>
            <a:ext cx="9786258" cy="777876"/>
          </a:xfrm>
          <a:prstGeom prst="rect">
            <a:avLst/>
          </a:prstGeom>
          <a:noFill/>
          <a:ln>
            <a:noFill/>
          </a:ln>
        </p:spPr>
        <p:txBody>
          <a:bodyPr anchor="ctr"/>
          <a:lstStyle>
            <a:lvl1pPr algn="l" rtl="0" eaLnBrk="0" fontAlgn="base" hangingPunct="0">
              <a:lnSpc>
                <a:spcPct val="85000"/>
              </a:lnSpc>
              <a:spcBef>
                <a:spcPct val="0"/>
              </a:spcBef>
              <a:spcAft>
                <a:spcPct val="0"/>
              </a:spcAft>
              <a:defRPr sz="4000">
                <a:solidFill>
                  <a:srgbClr val="005DAB"/>
                </a:solidFill>
                <a:latin typeface="Tahoma"/>
                <a:ea typeface="MS PGothic" pitchFamily="34" charset="-128"/>
                <a:cs typeface="Verdana"/>
              </a:defRPr>
            </a:lvl1pPr>
            <a:lvl2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2pPr>
            <a:lvl3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3pPr>
            <a:lvl4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4pPr>
            <a:lvl5pPr algn="l" rtl="0" eaLnBrk="0" fontAlgn="base" hangingPunct="0">
              <a:lnSpc>
                <a:spcPct val="85000"/>
              </a:lnSpc>
              <a:spcBef>
                <a:spcPct val="0"/>
              </a:spcBef>
              <a:spcAft>
                <a:spcPct val="0"/>
              </a:spcAft>
              <a:defRPr sz="4000">
                <a:solidFill>
                  <a:srgbClr val="005DAB"/>
                </a:solidFill>
                <a:latin typeface="Tahoma" charset="0"/>
                <a:ea typeface="MS PGothic" pitchFamily="34" charset="-128"/>
                <a:cs typeface="Verdana" pitchFamily="34" charset="0"/>
              </a:defRPr>
            </a:lvl5pPr>
            <a:lvl6pPr marL="457200" algn="l" rtl="0" fontAlgn="base">
              <a:lnSpc>
                <a:spcPct val="85000"/>
              </a:lnSpc>
              <a:spcBef>
                <a:spcPct val="0"/>
              </a:spcBef>
              <a:spcAft>
                <a:spcPct val="0"/>
              </a:spcAft>
              <a:defRPr sz="4400">
                <a:solidFill>
                  <a:srgbClr val="1D3093"/>
                </a:solidFill>
                <a:latin typeface="Arial" charset="0"/>
              </a:defRPr>
            </a:lvl6pPr>
            <a:lvl7pPr marL="914400" algn="l" rtl="0" fontAlgn="base">
              <a:lnSpc>
                <a:spcPct val="85000"/>
              </a:lnSpc>
              <a:spcBef>
                <a:spcPct val="0"/>
              </a:spcBef>
              <a:spcAft>
                <a:spcPct val="0"/>
              </a:spcAft>
              <a:defRPr sz="4400">
                <a:solidFill>
                  <a:srgbClr val="1D3093"/>
                </a:solidFill>
                <a:latin typeface="Arial" charset="0"/>
              </a:defRPr>
            </a:lvl7pPr>
            <a:lvl8pPr marL="1371600" algn="l" rtl="0" fontAlgn="base">
              <a:lnSpc>
                <a:spcPct val="85000"/>
              </a:lnSpc>
              <a:spcBef>
                <a:spcPct val="0"/>
              </a:spcBef>
              <a:spcAft>
                <a:spcPct val="0"/>
              </a:spcAft>
              <a:defRPr sz="4400">
                <a:solidFill>
                  <a:srgbClr val="1D3093"/>
                </a:solidFill>
                <a:latin typeface="Arial" charset="0"/>
              </a:defRPr>
            </a:lvl8pPr>
            <a:lvl9pPr marL="1828800" algn="l" rtl="0" fontAlgn="base">
              <a:lnSpc>
                <a:spcPct val="85000"/>
              </a:lnSpc>
              <a:spcBef>
                <a:spcPct val="0"/>
              </a:spcBef>
              <a:spcAft>
                <a:spcPct val="0"/>
              </a:spcAft>
              <a:defRPr sz="4400">
                <a:solidFill>
                  <a:srgbClr val="1D3093"/>
                </a:solidFill>
                <a:latin typeface="Arial" charset="0"/>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4F81BD"/>
                </a:solidFill>
                <a:effectLst/>
                <a:uLnTx/>
                <a:uFillTx/>
                <a:latin typeface="Tahoma"/>
                <a:ea typeface="MS PGothic" pitchFamily="34" charset="-128"/>
              </a:rPr>
              <a:t>Overview of Problem Statements</a:t>
            </a:r>
          </a:p>
        </p:txBody>
      </p:sp>
      <p:sp>
        <p:nvSpPr>
          <p:cNvPr id="35844" name="TextBox 4">
            <a:extLst>
              <a:ext uri="{FF2B5EF4-FFF2-40B4-BE49-F238E27FC236}">
                <a16:creationId xmlns:a16="http://schemas.microsoft.com/office/drawing/2014/main" id="{05EFF83B-8523-7EBA-C2BD-FD30AEB5D717}"/>
              </a:ext>
            </a:extLst>
          </p:cNvPr>
          <p:cNvSpPr txBox="1">
            <a:spLocks noChangeArrowheads="1"/>
          </p:cNvSpPr>
          <p:nvPr/>
        </p:nvSpPr>
        <p:spPr bwMode="auto">
          <a:xfrm>
            <a:off x="9929814" y="5486400"/>
            <a:ext cx="712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S.R. Burket</a:t>
            </a:r>
          </a:p>
        </p:txBody>
      </p:sp>
    </p:spTree>
    <p:extLst>
      <p:ext uri="{BB962C8B-B14F-4D97-AF65-F5344CB8AC3E}">
        <p14:creationId xmlns:p14="http://schemas.microsoft.com/office/powerpoint/2010/main" val="224243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2">
            <a:extLst>
              <a:ext uri="{FF2B5EF4-FFF2-40B4-BE49-F238E27FC236}">
                <a16:creationId xmlns:a16="http://schemas.microsoft.com/office/drawing/2014/main" id="{91667A31-290F-1C62-94D4-09D4509537E1}"/>
              </a:ext>
            </a:extLst>
          </p:cNvPr>
          <p:cNvSpPr txBox="1">
            <a:spLocks noChangeArrowheads="1"/>
          </p:cNvSpPr>
          <p:nvPr/>
        </p:nvSpPr>
        <p:spPr bwMode="auto">
          <a:xfrm>
            <a:off x="883412" y="1758951"/>
            <a:ext cx="104267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Needs for Onsite Wastewater Recycling Research</a:t>
            </a:r>
          </a:p>
        </p:txBody>
      </p:sp>
      <p:sp>
        <p:nvSpPr>
          <p:cNvPr id="48131" name="TextBox 5">
            <a:extLst>
              <a:ext uri="{FF2B5EF4-FFF2-40B4-BE49-F238E27FC236}">
                <a16:creationId xmlns:a16="http://schemas.microsoft.com/office/drawing/2014/main" id="{CC7A3A68-4764-F74D-33F7-7C4662DC6E57}"/>
              </a:ext>
            </a:extLst>
          </p:cNvPr>
          <p:cNvSpPr txBox="1">
            <a:spLocks noChangeArrowheads="1"/>
          </p:cNvSpPr>
          <p:nvPr/>
        </p:nvSpPr>
        <p:spPr bwMode="auto">
          <a:xfrm>
            <a:off x="1666875" y="2971800"/>
            <a:ext cx="964330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Next steps…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Preparing manuscripts for publication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Dissemination of findings key stakeholders, funders</a:t>
            </a:r>
          </a:p>
        </p:txBody>
      </p:sp>
      <p:pic>
        <p:nvPicPr>
          <p:cNvPr id="48132" name="Picture 4">
            <a:extLst>
              <a:ext uri="{FF2B5EF4-FFF2-40B4-BE49-F238E27FC236}">
                <a16:creationId xmlns:a16="http://schemas.microsoft.com/office/drawing/2014/main" id="{952BA93F-A1AC-559D-5EEE-F9CA770792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74747" y="773333"/>
            <a:ext cx="36738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BFD606-8865-E3DB-D9AE-8556AD4E1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879E7FB6-F340-C7C1-4C60-110A2C90B488}"/>
              </a:ext>
            </a:extLst>
          </p:cNvPr>
          <p:cNvPicPr>
            <a:picLocks noChangeAspect="1"/>
          </p:cNvPicPr>
          <p:nvPr/>
        </p:nvPicPr>
        <p:blipFill>
          <a:blip r:embed="rId2"/>
          <a:stretch>
            <a:fillRect/>
          </a:stretch>
        </p:blipFill>
        <p:spPr>
          <a:xfrm>
            <a:off x="3093929" y="142194"/>
            <a:ext cx="8841675" cy="6539561"/>
          </a:xfrm>
          <a:prstGeom prst="rect">
            <a:avLst/>
          </a:prstGeom>
        </p:spPr>
      </p:pic>
      <p:sp>
        <p:nvSpPr>
          <p:cNvPr id="7" name="Content Placeholder 2">
            <a:extLst>
              <a:ext uri="{FF2B5EF4-FFF2-40B4-BE49-F238E27FC236}">
                <a16:creationId xmlns:a16="http://schemas.microsoft.com/office/drawing/2014/main" id="{1A487234-A747-F435-A9D9-1A0A13100A56}"/>
              </a:ext>
            </a:extLst>
          </p:cNvPr>
          <p:cNvSpPr>
            <a:spLocks noGrp="1"/>
          </p:cNvSpPr>
          <p:nvPr>
            <p:ph idx="1"/>
          </p:nvPr>
        </p:nvSpPr>
        <p:spPr>
          <a:xfrm>
            <a:off x="520700" y="581784"/>
            <a:ext cx="2009558" cy="4216360"/>
          </a:xfrm>
        </p:spPr>
        <p:txBody>
          <a:bodyPr/>
          <a:lstStyle/>
          <a:p>
            <a:r>
              <a:rPr lang="en-US" dirty="0"/>
              <a:t>Universe includes the 574 Federally recognized Tribes and Alaskan Native Villages</a:t>
            </a:r>
          </a:p>
        </p:txBody>
      </p:sp>
    </p:spTree>
    <p:extLst>
      <p:ext uri="{BB962C8B-B14F-4D97-AF65-F5344CB8AC3E}">
        <p14:creationId xmlns:p14="http://schemas.microsoft.com/office/powerpoint/2010/main" val="1866811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ubtitle 2">
            <a:extLst>
              <a:ext uri="{FF2B5EF4-FFF2-40B4-BE49-F238E27FC236}">
                <a16:creationId xmlns:a16="http://schemas.microsoft.com/office/drawing/2014/main" id="{B6F789E9-C350-96CB-076A-59B4D3FCBA1F}"/>
              </a:ext>
            </a:extLst>
          </p:cNvPr>
          <p:cNvSpPr>
            <a:spLocks noGrp="1"/>
          </p:cNvSpPr>
          <p:nvPr>
            <p:ph type="subTitle" idx="1"/>
          </p:nvPr>
        </p:nvSpPr>
        <p:spPr bwMode="auto">
          <a:xfrm>
            <a:off x="1841500" y="1871663"/>
            <a:ext cx="82296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endParaRPr lang="en-US" altLang="en-US" sz="2400" dirty="0">
              <a:solidFill>
                <a:schemeClr val="tx1"/>
              </a:solidFill>
              <a:latin typeface="Tahoma" panose="020B0604030504040204" pitchFamily="34" charset="0"/>
              <a:cs typeface="Tahoma" panose="020B0604030504040204" pitchFamily="34" charset="0"/>
            </a:endParaRPr>
          </a:p>
          <a:p>
            <a:r>
              <a:rPr lang="en-US" altLang="en-US" sz="2400" dirty="0">
                <a:solidFill>
                  <a:srgbClr val="003399"/>
                </a:solidFill>
                <a:latin typeface="Tahoma" panose="020B0604030504040204" pitchFamily="34" charset="0"/>
                <a:cs typeface="Tahoma" panose="020B0604030504040204" pitchFamily="34" charset="0"/>
              </a:rPr>
              <a:t>Questions</a:t>
            </a:r>
          </a:p>
          <a:p>
            <a:r>
              <a:rPr lang="en-US" altLang="en-US" sz="2400" dirty="0">
                <a:solidFill>
                  <a:srgbClr val="003399"/>
                </a:solidFill>
                <a:latin typeface="Tahoma" panose="020B0604030504040204" pitchFamily="34" charset="0"/>
                <a:cs typeface="Tahoma" panose="020B0604030504040204" pitchFamily="34" charset="0"/>
              </a:rPr>
              <a:t>Dr. Bryan Brook, bryan_brooks@baylor.edu</a:t>
            </a:r>
          </a:p>
          <a:p>
            <a:r>
              <a:rPr lang="en-US" altLang="en-US" sz="2400" dirty="0">
                <a:solidFill>
                  <a:srgbClr val="003399"/>
                </a:solidFill>
                <a:latin typeface="Tahoma" panose="020B0604030504040204" pitchFamily="34" charset="0"/>
                <a:cs typeface="Tahoma" panose="020B0604030504040204" pitchFamily="34" charset="0"/>
              </a:rPr>
              <a:t>Dr. Sara </a:t>
            </a:r>
            <a:r>
              <a:rPr lang="en-US" altLang="en-US" sz="2400" dirty="0" err="1">
                <a:solidFill>
                  <a:srgbClr val="003399"/>
                </a:solidFill>
                <a:latin typeface="Tahoma" panose="020B0604030504040204" pitchFamily="34" charset="0"/>
                <a:cs typeface="Tahoma" panose="020B0604030504040204" pitchFamily="34" charset="0"/>
              </a:rPr>
              <a:t>Heger</a:t>
            </a:r>
            <a:r>
              <a:rPr lang="en-US" altLang="en-US" sz="2400" dirty="0">
                <a:solidFill>
                  <a:srgbClr val="003399"/>
                </a:solidFill>
                <a:latin typeface="Tahoma" panose="020B0604030504040204" pitchFamily="34" charset="0"/>
                <a:cs typeface="Tahoma" panose="020B0604030504040204" pitchFamily="34" charset="0"/>
              </a:rPr>
              <a:t>, </a:t>
            </a:r>
            <a:r>
              <a:rPr lang="en-US" altLang="en-US" sz="2400" u="sng" dirty="0">
                <a:solidFill>
                  <a:srgbClr val="003399"/>
                </a:solidFill>
                <a:latin typeface="Tahoma" panose="020B0604030504040204" pitchFamily="34" charset="0"/>
                <a:cs typeface="Tahoma" panose="020B0604030504040204" pitchFamily="34" charset="0"/>
              </a:rPr>
              <a:t>sheger@umn.edu</a:t>
            </a:r>
          </a:p>
          <a:p>
            <a:endParaRPr lang="en-US" altLang="en-US" sz="2400" dirty="0">
              <a:solidFill>
                <a:srgbClr val="003399"/>
              </a:solidFill>
              <a:latin typeface="Tahoma" panose="020B0604030504040204" pitchFamily="34" charset="0"/>
              <a:cs typeface="Tahoma" panose="020B0604030504040204" pitchFamily="34" charset="0"/>
            </a:endParaRPr>
          </a:p>
        </p:txBody>
      </p:sp>
      <p:pic>
        <p:nvPicPr>
          <p:cNvPr id="49155" name="Picture 2" descr="A picture containing text, font, graphics, screenshot&#10;&#10;Description automatically generated">
            <a:extLst>
              <a:ext uri="{FF2B5EF4-FFF2-40B4-BE49-F238E27FC236}">
                <a16:creationId xmlns:a16="http://schemas.microsoft.com/office/drawing/2014/main" id="{EB1CABD7-74EA-CAAE-7E86-83B8224481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03563" y="4056063"/>
            <a:ext cx="63500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51C24-9DAF-AB3F-3A15-921776007701}"/>
              </a:ext>
            </a:extLst>
          </p:cNvPr>
          <p:cNvSpPr>
            <a:spLocks noGrp="1"/>
          </p:cNvSpPr>
          <p:nvPr>
            <p:ph type="ctrTitle"/>
          </p:nvPr>
        </p:nvSpPr>
        <p:spPr>
          <a:xfrm>
            <a:off x="471488" y="2296392"/>
            <a:ext cx="11249024" cy="1641764"/>
          </a:xfrm>
        </p:spPr>
        <p:txBody>
          <a:bodyPr>
            <a:normAutofit/>
          </a:bodyPr>
          <a:lstStyle/>
          <a:p>
            <a:r>
              <a:rPr lang="en-US" sz="4000" dirty="0">
                <a:solidFill>
                  <a:srgbClr val="004F71"/>
                </a:solidFill>
                <a:latin typeface="+mn-lt"/>
              </a:rPr>
              <a:t>EPA Decentralized Wastewater MOU Partnership Renewal Meeting</a:t>
            </a:r>
            <a:endParaRPr lang="en-US" sz="4000" dirty="0"/>
          </a:p>
        </p:txBody>
      </p:sp>
      <p:sp>
        <p:nvSpPr>
          <p:cNvPr id="4" name="Google Shape;93;p19">
            <a:extLst>
              <a:ext uri="{FF2B5EF4-FFF2-40B4-BE49-F238E27FC236}">
                <a16:creationId xmlns:a16="http://schemas.microsoft.com/office/drawing/2014/main" id="{AAEC0541-9B1B-C3CA-8CCA-DA9A4BC4F8E0}"/>
              </a:ext>
            </a:extLst>
          </p:cNvPr>
          <p:cNvSpPr txBox="1">
            <a:spLocks noGrp="1"/>
          </p:cNvSpPr>
          <p:nvPr>
            <p:ph type="subTitle" idx="1"/>
          </p:nvPr>
        </p:nvSpPr>
        <p:spPr>
          <a:xfrm>
            <a:off x="4529730" y="5328961"/>
            <a:ext cx="3429000" cy="453615"/>
          </a:xfrm>
          <a:prstGeom prst="rect">
            <a:avLst/>
          </a:prstGeom>
          <a:noFill/>
          <a:ln>
            <a:noFill/>
          </a:ln>
        </p:spPr>
        <p:txBody>
          <a:bodyPr spcFirstLastPara="1" vert="horz" wrap="square" lIns="91433" tIns="45700" rIns="91433" bIns="45700" rtlCol="0" anchor="t" anchorCtr="0">
            <a:noAutofit/>
          </a:bodyPr>
          <a:lstStyle/>
          <a:p>
            <a:pPr>
              <a:spcBef>
                <a:spcPts val="0"/>
              </a:spcBef>
              <a:buSzPts val="2000"/>
            </a:pPr>
            <a:r>
              <a:rPr lang="en-US" sz="2800" b="1" dirty="0"/>
              <a:t>December 5-6, 2023</a:t>
            </a:r>
            <a:endParaRPr sz="2800" dirty="0"/>
          </a:p>
        </p:txBody>
      </p:sp>
    </p:spTree>
    <p:extLst>
      <p:ext uri="{BB962C8B-B14F-4D97-AF65-F5344CB8AC3E}">
        <p14:creationId xmlns:p14="http://schemas.microsoft.com/office/powerpoint/2010/main" val="3356936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DA1C-32FD-1336-E404-4AFC35D7069D}"/>
              </a:ext>
            </a:extLst>
          </p:cNvPr>
          <p:cNvSpPr>
            <a:spLocks noGrp="1"/>
          </p:cNvSpPr>
          <p:nvPr>
            <p:ph type="title"/>
          </p:nvPr>
        </p:nvSpPr>
        <p:spPr/>
        <p:txBody>
          <a:bodyPr/>
          <a:lstStyle/>
          <a:p>
            <a:r>
              <a:rPr lang="en-US" dirty="0"/>
              <a:t>About WRF (The Water Research Foundation)</a:t>
            </a:r>
          </a:p>
        </p:txBody>
      </p:sp>
      <p:sp>
        <p:nvSpPr>
          <p:cNvPr id="3" name="Content Placeholder 2">
            <a:extLst>
              <a:ext uri="{FF2B5EF4-FFF2-40B4-BE49-F238E27FC236}">
                <a16:creationId xmlns:a16="http://schemas.microsoft.com/office/drawing/2014/main" id="{BE307EB2-D44F-C671-4412-180DEC0949AD}"/>
              </a:ext>
            </a:extLst>
          </p:cNvPr>
          <p:cNvSpPr>
            <a:spLocks noGrp="1"/>
          </p:cNvSpPr>
          <p:nvPr>
            <p:ph idx="1"/>
          </p:nvPr>
        </p:nvSpPr>
        <p:spPr>
          <a:xfrm>
            <a:off x="1092777" y="1765504"/>
            <a:ext cx="10006446" cy="2356769"/>
          </a:xfrm>
        </p:spPr>
        <p:txBody>
          <a:bodyPr>
            <a:normAutofit/>
          </a:bodyPr>
          <a:lstStyle/>
          <a:p>
            <a:pPr marL="0" indent="0" algn="l">
              <a:buNone/>
            </a:pPr>
            <a:r>
              <a:rPr lang="en-US" sz="3200" b="0" i="0" dirty="0">
                <a:solidFill>
                  <a:schemeClr val="accent2"/>
                </a:solidFill>
                <a:effectLst/>
                <a:latin typeface="FFDINWebProBold"/>
              </a:rPr>
              <a:t>Our Purpose</a:t>
            </a:r>
          </a:p>
          <a:p>
            <a:pPr algn="l"/>
            <a:r>
              <a:rPr lang="en-US" b="0" i="0" dirty="0">
                <a:solidFill>
                  <a:schemeClr val="accent2"/>
                </a:solidFill>
                <a:effectLst/>
                <a:latin typeface="FFDINWebProRegular"/>
              </a:rPr>
              <a:t>To advance the science of water to improve the quality of life for all communities.</a:t>
            </a:r>
          </a:p>
          <a:p>
            <a:endParaRPr lang="en-US" dirty="0"/>
          </a:p>
        </p:txBody>
      </p:sp>
      <p:pic>
        <p:nvPicPr>
          <p:cNvPr id="6" name="Picture 5" descr="A logo for a water research foundation&#10;&#10;Description automatically generated">
            <a:extLst>
              <a:ext uri="{FF2B5EF4-FFF2-40B4-BE49-F238E27FC236}">
                <a16:creationId xmlns:a16="http://schemas.microsoft.com/office/drawing/2014/main" id="{AB408561-AD69-6C9B-0240-7B006A26BB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10253" y="4496345"/>
            <a:ext cx="2621973" cy="1994492"/>
          </a:xfrm>
          <a:prstGeom prst="rect">
            <a:avLst/>
          </a:prstGeom>
        </p:spPr>
      </p:pic>
    </p:spTree>
    <p:extLst>
      <p:ext uri="{BB962C8B-B14F-4D97-AF65-F5344CB8AC3E}">
        <p14:creationId xmlns:p14="http://schemas.microsoft.com/office/powerpoint/2010/main" val="226265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980D-5CEE-6EA3-93D0-6A905EB234AE}"/>
              </a:ext>
            </a:extLst>
          </p:cNvPr>
          <p:cNvSpPr>
            <a:spLocks noGrp="1"/>
          </p:cNvSpPr>
          <p:nvPr>
            <p:ph type="title"/>
          </p:nvPr>
        </p:nvSpPr>
        <p:spPr>
          <a:xfrm>
            <a:off x="838200" y="264564"/>
            <a:ext cx="10515600" cy="1095526"/>
          </a:xfrm>
        </p:spPr>
        <p:txBody>
          <a:bodyPr/>
          <a:lstStyle/>
          <a:p>
            <a:r>
              <a:rPr lang="en-US" dirty="0">
                <a:cs typeface="Calibri Light"/>
              </a:rPr>
              <a:t>WRF Services </a:t>
            </a:r>
            <a:endParaRPr lang="en-US" dirty="0"/>
          </a:p>
        </p:txBody>
      </p:sp>
      <p:sp>
        <p:nvSpPr>
          <p:cNvPr id="4" name="Oval 3">
            <a:extLst>
              <a:ext uri="{FF2B5EF4-FFF2-40B4-BE49-F238E27FC236}">
                <a16:creationId xmlns:a16="http://schemas.microsoft.com/office/drawing/2014/main" id="{8AA4F05B-0237-DB24-807D-2E954CF0B974}"/>
              </a:ext>
            </a:extLst>
          </p:cNvPr>
          <p:cNvSpPr/>
          <p:nvPr/>
        </p:nvSpPr>
        <p:spPr>
          <a:xfrm>
            <a:off x="4934309" y="2784894"/>
            <a:ext cx="2487281" cy="225724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Calibri"/>
              </a:rPr>
              <a:t>Connections </a:t>
            </a:r>
          </a:p>
        </p:txBody>
      </p:sp>
      <p:sp>
        <p:nvSpPr>
          <p:cNvPr id="5" name="Oval 4">
            <a:extLst>
              <a:ext uri="{FF2B5EF4-FFF2-40B4-BE49-F238E27FC236}">
                <a16:creationId xmlns:a16="http://schemas.microsoft.com/office/drawing/2014/main" id="{44C203C0-7E30-4A60-3D47-848A58CC8801}"/>
              </a:ext>
            </a:extLst>
          </p:cNvPr>
          <p:cNvSpPr/>
          <p:nvPr/>
        </p:nvSpPr>
        <p:spPr>
          <a:xfrm>
            <a:off x="678611" y="2784894"/>
            <a:ext cx="2487281" cy="225724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Calibri"/>
              </a:rPr>
              <a:t>Research</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Calibri"/>
              </a:rPr>
              <a:t> </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43AB05F7-2F9F-EE86-BFD0-9C788C14AAFB}"/>
              </a:ext>
            </a:extLst>
          </p:cNvPr>
          <p:cNvSpPr/>
          <p:nvPr/>
        </p:nvSpPr>
        <p:spPr>
          <a:xfrm>
            <a:off x="8873706" y="2784894"/>
            <a:ext cx="2487281" cy="225724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Calibri"/>
              </a:rPr>
              <a:t>Educate </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C43BAA1-F8E0-866F-546E-01115A184BD2}"/>
              </a:ext>
            </a:extLst>
          </p:cNvPr>
          <p:cNvSpPr txBox="1"/>
          <p:nvPr/>
        </p:nvSpPr>
        <p:spPr>
          <a:xfrm>
            <a:off x="3752490" y="5280084"/>
            <a:ext cx="49973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Convene experts &amp; sector representatives to identify and collaborate on priority water research </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8" name="TextBox 7">
            <a:extLst>
              <a:ext uri="{FF2B5EF4-FFF2-40B4-BE49-F238E27FC236}">
                <a16:creationId xmlns:a16="http://schemas.microsoft.com/office/drawing/2014/main" id="{0E000AFD-5CD7-27B1-6902-B528AF829769}"/>
              </a:ext>
            </a:extLst>
          </p:cNvPr>
          <p:cNvSpPr txBox="1"/>
          <p:nvPr/>
        </p:nvSpPr>
        <p:spPr>
          <a:xfrm>
            <a:off x="7634376" y="1599480"/>
            <a:ext cx="432165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Educate decision-makers on the science of water </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9" name="TextBox 8">
            <a:extLst>
              <a:ext uri="{FF2B5EF4-FFF2-40B4-BE49-F238E27FC236}">
                <a16:creationId xmlns:a16="http://schemas.microsoft.com/office/drawing/2014/main" id="{043D77E3-8A39-9339-8993-A5A84D2E6CE0}"/>
              </a:ext>
            </a:extLst>
          </p:cNvPr>
          <p:cNvSpPr txBox="1"/>
          <p:nvPr/>
        </p:nvSpPr>
        <p:spPr>
          <a:xfrm>
            <a:off x="71885" y="1599479"/>
            <a:ext cx="47098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Identify, fund, &amp; manage research for the water sector</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99837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BD735-EF76-004D-B8A5-BDC8E70F15B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51BAADE-5996-B895-817D-80B02F8029F0}"/>
              </a:ext>
            </a:extLst>
          </p:cNvPr>
          <p:cNvSpPr>
            <a:spLocks noGrp="1"/>
          </p:cNvSpPr>
          <p:nvPr>
            <p:ph idx="1"/>
          </p:nvPr>
        </p:nvSpPr>
        <p:spPr/>
        <p:txBody>
          <a:bodyPr/>
          <a:lstStyle/>
          <a:p>
            <a:endParaRPr lang="en-US" dirty="0"/>
          </a:p>
        </p:txBody>
      </p:sp>
      <p:pic>
        <p:nvPicPr>
          <p:cNvPr id="1026" name="Picture 1">
            <a:extLst>
              <a:ext uri="{FF2B5EF4-FFF2-40B4-BE49-F238E27FC236}">
                <a16:creationId xmlns:a16="http://schemas.microsoft.com/office/drawing/2014/main" id="{1FCA7C7E-1DA2-992A-74A1-D744523D560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2" y="6350"/>
            <a:ext cx="12187237" cy="685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517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B883A-4B7E-7410-55D2-54A2C7855E5B}"/>
              </a:ext>
            </a:extLst>
          </p:cNvPr>
          <p:cNvSpPr>
            <a:spLocks noGrp="1"/>
          </p:cNvSpPr>
          <p:nvPr>
            <p:ph type="title"/>
          </p:nvPr>
        </p:nvSpPr>
        <p:spPr>
          <a:xfrm>
            <a:off x="212651" y="180914"/>
            <a:ext cx="11865936" cy="1035830"/>
          </a:xfrm>
        </p:spPr>
        <p:txBody>
          <a:bodyPr>
            <a:noAutofit/>
          </a:bodyPr>
          <a:lstStyle/>
          <a:p>
            <a:pPr algn="ctr"/>
            <a:r>
              <a:rPr lang="en-US" sz="3600" dirty="0"/>
              <a:t>Selected WRF Efforts on Decentralized / Distributed Systems (1)</a:t>
            </a:r>
          </a:p>
        </p:txBody>
      </p:sp>
      <p:pic>
        <p:nvPicPr>
          <p:cNvPr id="6" name="Content Placeholder 5" descr="A cover of a report&#10;&#10;Description automatically generated">
            <a:extLst>
              <a:ext uri="{FF2B5EF4-FFF2-40B4-BE49-F238E27FC236}">
                <a16:creationId xmlns:a16="http://schemas.microsoft.com/office/drawing/2014/main" id="{CC0143A9-E03D-023C-F834-22B409BB2ABD}"/>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2014883" y="1453482"/>
            <a:ext cx="3927307" cy="5082399"/>
          </a:xfrm>
        </p:spPr>
      </p:pic>
      <p:pic>
        <p:nvPicPr>
          <p:cNvPr id="8" name="Content Placeholder 7" descr="A close-up of a glass&#10;&#10;Description automatically generated">
            <a:extLst>
              <a:ext uri="{FF2B5EF4-FFF2-40B4-BE49-F238E27FC236}">
                <a16:creationId xmlns:a16="http://schemas.microsoft.com/office/drawing/2014/main" id="{B6EE711F-112F-BEE6-02A4-6BD4EDD84113}"/>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414827" y="1453482"/>
            <a:ext cx="3927308" cy="5082398"/>
          </a:xfrm>
        </p:spPr>
      </p:pic>
      <p:sp>
        <p:nvSpPr>
          <p:cNvPr id="9" name="TextBox 8">
            <a:extLst>
              <a:ext uri="{FF2B5EF4-FFF2-40B4-BE49-F238E27FC236}">
                <a16:creationId xmlns:a16="http://schemas.microsoft.com/office/drawing/2014/main" id="{EC716579-9F29-1F61-2EBC-0C75C5511191}"/>
              </a:ext>
            </a:extLst>
          </p:cNvPr>
          <p:cNvSpPr txBox="1"/>
          <p:nvPr/>
        </p:nvSpPr>
        <p:spPr>
          <a:xfrm>
            <a:off x="611614" y="5669812"/>
            <a:ext cx="11376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hlinkClick r:id="rId4"/>
              </a:rPr>
              <a:t>WRF 5034</a:t>
            </a:r>
            <a:endPar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10" name="TextBox 9">
            <a:extLst>
              <a:ext uri="{FF2B5EF4-FFF2-40B4-BE49-F238E27FC236}">
                <a16:creationId xmlns:a16="http://schemas.microsoft.com/office/drawing/2014/main" id="{5545C2F7-5092-A34F-7E7A-9CC76A7B1198}"/>
              </a:ext>
            </a:extLst>
          </p:cNvPr>
          <p:cNvSpPr txBox="1"/>
          <p:nvPr/>
        </p:nvSpPr>
        <p:spPr>
          <a:xfrm>
            <a:off x="10442703" y="5669812"/>
            <a:ext cx="11376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hlinkClick r:id="rId5"/>
              </a:rPr>
              <a:t>WRF 5040</a:t>
            </a:r>
            <a:endPar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131370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B883A-4B7E-7410-55D2-54A2C7855E5B}"/>
              </a:ext>
            </a:extLst>
          </p:cNvPr>
          <p:cNvSpPr>
            <a:spLocks noGrp="1"/>
          </p:cNvSpPr>
          <p:nvPr>
            <p:ph type="title"/>
          </p:nvPr>
        </p:nvSpPr>
        <p:spPr>
          <a:xfrm>
            <a:off x="255180" y="147408"/>
            <a:ext cx="11855303" cy="744119"/>
          </a:xfrm>
        </p:spPr>
        <p:txBody>
          <a:bodyPr>
            <a:noAutofit/>
          </a:bodyPr>
          <a:lstStyle/>
          <a:p>
            <a:pPr algn="ctr"/>
            <a:r>
              <a:rPr lang="en-US" sz="3600" dirty="0"/>
              <a:t>Selected WRF Efforts on Decentralized / Distributed Systems (2)</a:t>
            </a:r>
          </a:p>
        </p:txBody>
      </p:sp>
      <p:sp>
        <p:nvSpPr>
          <p:cNvPr id="9" name="TextBox 8">
            <a:extLst>
              <a:ext uri="{FF2B5EF4-FFF2-40B4-BE49-F238E27FC236}">
                <a16:creationId xmlns:a16="http://schemas.microsoft.com/office/drawing/2014/main" id="{EC716579-9F29-1F61-2EBC-0C75C5511191}"/>
              </a:ext>
            </a:extLst>
          </p:cNvPr>
          <p:cNvSpPr txBox="1"/>
          <p:nvPr/>
        </p:nvSpPr>
        <p:spPr>
          <a:xfrm>
            <a:off x="5791488" y="6134161"/>
            <a:ext cx="11376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hlinkClick r:id="rId2"/>
              </a:rPr>
              <a:t>WRF 4843</a:t>
            </a:r>
            <a:endPar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10" name="TextBox 9">
            <a:extLst>
              <a:ext uri="{FF2B5EF4-FFF2-40B4-BE49-F238E27FC236}">
                <a16:creationId xmlns:a16="http://schemas.microsoft.com/office/drawing/2014/main" id="{5545C2F7-5092-A34F-7E7A-9CC76A7B1198}"/>
              </a:ext>
            </a:extLst>
          </p:cNvPr>
          <p:cNvSpPr txBox="1"/>
          <p:nvPr/>
        </p:nvSpPr>
        <p:spPr>
          <a:xfrm>
            <a:off x="9876682" y="6134161"/>
            <a:ext cx="10332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hlinkClick r:id="rId3"/>
              </a:rPr>
              <a:t>WRF 4632</a:t>
            </a:r>
            <a:endPar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pic>
        <p:nvPicPr>
          <p:cNvPr id="12" name="Content Placeholder 11" descr="A close-up of a pipe&#10;&#10;Description automatically generated">
            <a:extLst>
              <a:ext uri="{FF2B5EF4-FFF2-40B4-BE49-F238E27FC236}">
                <a16:creationId xmlns:a16="http://schemas.microsoft.com/office/drawing/2014/main" id="{30198CA9-4D16-A34F-A89D-CAD488904D6C}"/>
              </a:ext>
            </a:extLst>
          </p:cNvPr>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4674185" y="1632575"/>
            <a:ext cx="3372291" cy="4364142"/>
          </a:xfrm>
        </p:spPr>
      </p:pic>
      <p:pic>
        <p:nvPicPr>
          <p:cNvPr id="16" name="Content Placeholder 15" descr="A collage of a plant garden&#10;&#10;Description automatically generated with medium confidence">
            <a:extLst>
              <a:ext uri="{FF2B5EF4-FFF2-40B4-BE49-F238E27FC236}">
                <a16:creationId xmlns:a16="http://schemas.microsoft.com/office/drawing/2014/main" id="{CBC942F5-FCB3-8365-202F-1999C89BD43F}"/>
              </a:ext>
            </a:extLst>
          </p:cNvPr>
          <p:cNvPicPr>
            <a:picLocks noGrp="1" noChangeAspect="1"/>
          </p:cNvPicPr>
          <p:nvPr>
            <p:ph sz="half" idx="2"/>
          </p:nvPr>
        </p:nvPicPr>
        <p:blipFill>
          <a:blip r:embed="rId5" cstate="screen">
            <a:extLst>
              <a:ext uri="{28A0092B-C50C-407E-A947-70E740481C1C}">
                <a14:useLocalDpi xmlns:a14="http://schemas.microsoft.com/office/drawing/2010/main"/>
              </a:ext>
            </a:extLst>
          </a:blip>
          <a:stretch>
            <a:fillRect/>
          </a:stretch>
        </p:blipFill>
        <p:spPr>
          <a:xfrm>
            <a:off x="8473344" y="1632576"/>
            <a:ext cx="3372291" cy="4364141"/>
          </a:xfrm>
        </p:spPr>
      </p:pic>
      <p:pic>
        <p:nvPicPr>
          <p:cNvPr id="18" name="Picture 17" descr="A brochure of a construction site&#10;&#10;Description automatically generated">
            <a:extLst>
              <a:ext uri="{FF2B5EF4-FFF2-40B4-BE49-F238E27FC236}">
                <a16:creationId xmlns:a16="http://schemas.microsoft.com/office/drawing/2014/main" id="{4DA9CFA5-7F25-205B-C222-701E1498E9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5943" y="1044562"/>
            <a:ext cx="4168630" cy="5394697"/>
          </a:xfrm>
          <a:prstGeom prst="rect">
            <a:avLst/>
          </a:prstGeom>
        </p:spPr>
      </p:pic>
    </p:spTree>
    <p:extLst>
      <p:ext uri="{BB962C8B-B14F-4D97-AF65-F5344CB8AC3E}">
        <p14:creationId xmlns:p14="http://schemas.microsoft.com/office/powerpoint/2010/main" val="1559286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BDC3F-C603-4D68-949B-ED57DF5CB4EE}"/>
              </a:ext>
            </a:extLst>
          </p:cNvPr>
          <p:cNvSpPr>
            <a:spLocks noGrp="1"/>
          </p:cNvSpPr>
          <p:nvPr>
            <p:ph type="title"/>
          </p:nvPr>
        </p:nvSpPr>
        <p:spPr>
          <a:xfrm>
            <a:off x="75408" y="174200"/>
            <a:ext cx="6913756" cy="894506"/>
          </a:xfrm>
        </p:spPr>
        <p:txBody>
          <a:bodyPr>
            <a:noAutofit/>
          </a:bodyPr>
          <a:lstStyle/>
          <a:p>
            <a:pPr algn="ctr"/>
            <a:r>
              <a:rPr lang="en-US" sz="3200" dirty="0">
                <a:latin typeface="+mn-lt"/>
              </a:rPr>
              <a:t>Supporting MOU Workplan Priority 3-1 “Community Resiliency”</a:t>
            </a:r>
          </a:p>
        </p:txBody>
      </p:sp>
      <p:sp>
        <p:nvSpPr>
          <p:cNvPr id="3" name="Content Placeholder 2">
            <a:extLst>
              <a:ext uri="{FF2B5EF4-FFF2-40B4-BE49-F238E27FC236}">
                <a16:creationId xmlns:a16="http://schemas.microsoft.com/office/drawing/2014/main" id="{6F13A356-789A-44A1-BF71-09949BBAD04D}"/>
              </a:ext>
            </a:extLst>
          </p:cNvPr>
          <p:cNvSpPr>
            <a:spLocks noGrp="1"/>
          </p:cNvSpPr>
          <p:nvPr>
            <p:ph idx="1"/>
          </p:nvPr>
        </p:nvSpPr>
        <p:spPr>
          <a:xfrm>
            <a:off x="571499" y="1517073"/>
            <a:ext cx="6120245" cy="4925773"/>
          </a:xfrm>
        </p:spPr>
        <p:txBody>
          <a:bodyPr>
            <a:normAutofit/>
          </a:bodyPr>
          <a:lstStyle/>
          <a:p>
            <a:r>
              <a:rPr lang="en-US" dirty="0">
                <a:solidFill>
                  <a:schemeClr val="accent2"/>
                </a:solidFill>
              </a:rPr>
              <a:t>WRF’s Climate Change Research: </a:t>
            </a:r>
          </a:p>
          <a:p>
            <a:pPr lvl="1"/>
            <a:r>
              <a:rPr lang="en-US" dirty="0">
                <a:solidFill>
                  <a:schemeClr val="accent2"/>
                </a:solidFill>
              </a:rPr>
              <a:t>WRF’s </a:t>
            </a:r>
            <a:r>
              <a:rPr lang="en-US" dirty="0">
                <a:hlinkClick r:id="rId2"/>
              </a:rPr>
              <a:t>climate change </a:t>
            </a:r>
            <a:r>
              <a:rPr lang="en-US" dirty="0">
                <a:solidFill>
                  <a:schemeClr val="accent2"/>
                </a:solidFill>
              </a:rPr>
              <a:t>topic hub</a:t>
            </a:r>
          </a:p>
          <a:p>
            <a:pPr lvl="1"/>
            <a:endParaRPr lang="en-US" dirty="0"/>
          </a:p>
          <a:p>
            <a:pPr lvl="1"/>
            <a:r>
              <a:rPr lang="en-US" dirty="0">
                <a:solidFill>
                  <a:schemeClr val="accent2"/>
                </a:solidFill>
              </a:rPr>
              <a:t>WRF’s research portfolios include</a:t>
            </a:r>
            <a:r>
              <a:rPr lang="en-US" dirty="0"/>
              <a:t> </a:t>
            </a:r>
            <a:r>
              <a:rPr lang="en-US" dirty="0">
                <a:hlinkClick r:id="rId3"/>
              </a:rPr>
              <a:t>70 climate change </a:t>
            </a:r>
            <a:r>
              <a:rPr lang="en-US" dirty="0">
                <a:solidFill>
                  <a:schemeClr val="accent2"/>
                </a:solidFill>
              </a:rPr>
              <a:t>studies across wastewater, stormwater, drinking water, and reuse water</a:t>
            </a:r>
          </a:p>
          <a:p>
            <a:pPr lvl="2"/>
            <a:r>
              <a:rPr lang="en-US" sz="2400" b="1" dirty="0">
                <a:solidFill>
                  <a:schemeClr val="accent2"/>
                </a:solidFill>
              </a:rPr>
              <a:t>Climate Risk Assessment</a:t>
            </a:r>
          </a:p>
          <a:p>
            <a:pPr lvl="2"/>
            <a:r>
              <a:rPr lang="en-US" sz="2400" b="1" dirty="0">
                <a:solidFill>
                  <a:schemeClr val="accent2"/>
                </a:solidFill>
              </a:rPr>
              <a:t>Climate Adaptation </a:t>
            </a:r>
          </a:p>
          <a:p>
            <a:pPr lvl="2"/>
            <a:r>
              <a:rPr lang="en-US" sz="2400" b="1" dirty="0">
                <a:solidFill>
                  <a:schemeClr val="accent2"/>
                </a:solidFill>
              </a:rPr>
              <a:t>Climate Mitigation </a:t>
            </a:r>
            <a:r>
              <a:rPr lang="en-US" sz="2400" dirty="0">
                <a:solidFill>
                  <a:schemeClr val="accent2"/>
                </a:solidFill>
              </a:rPr>
              <a:t>(addressing GHGs)</a:t>
            </a:r>
          </a:p>
        </p:txBody>
      </p:sp>
      <p:pic>
        <p:nvPicPr>
          <p:cNvPr id="5" name="Content Placeholder 5" descr="A close-up of a document&#10;&#10;Description automatically generated with low confidence">
            <a:extLst>
              <a:ext uri="{FF2B5EF4-FFF2-40B4-BE49-F238E27FC236}">
                <a16:creationId xmlns:a16="http://schemas.microsoft.com/office/drawing/2014/main" id="{09346903-3A3B-D402-7EEE-69BC4FDDCB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6793" y="93585"/>
            <a:ext cx="5002575" cy="6473922"/>
          </a:xfrm>
          <a:prstGeom prst="rect">
            <a:avLst/>
          </a:prstGeom>
        </p:spPr>
      </p:pic>
    </p:spTree>
    <p:extLst>
      <p:ext uri="{BB962C8B-B14F-4D97-AF65-F5344CB8AC3E}">
        <p14:creationId xmlns:p14="http://schemas.microsoft.com/office/powerpoint/2010/main" val="33900599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EBB7BE-75EF-49D5-AD9E-ADE9111525F6}"/>
              </a:ext>
            </a:extLst>
          </p:cNvPr>
          <p:cNvSpPr/>
          <p:nvPr/>
        </p:nvSpPr>
        <p:spPr>
          <a:xfrm>
            <a:off x="0" y="0"/>
            <a:ext cx="12192000" cy="1064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989CF6C-6973-4019-B9BF-4E303B03931A}"/>
              </a:ext>
            </a:extLst>
          </p:cNvPr>
          <p:cNvSpPr txBox="1">
            <a:spLocks/>
          </p:cNvSpPr>
          <p:nvPr/>
        </p:nvSpPr>
        <p:spPr>
          <a:xfrm>
            <a:off x="2021494" y="103178"/>
            <a:ext cx="8254637"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4F71"/>
                </a:solidFill>
                <a:effectLst/>
                <a:uLnTx/>
                <a:uFillTx/>
                <a:latin typeface="Calibri Light" panose="020F0302020204030204"/>
                <a:ea typeface="+mj-ea"/>
                <a:cs typeface="+mj-cs"/>
              </a:rPr>
              <a:t>WRF Research Programs</a:t>
            </a:r>
          </a:p>
        </p:txBody>
      </p:sp>
      <p:sp>
        <p:nvSpPr>
          <p:cNvPr id="26" name="TextBox 25">
            <a:extLst>
              <a:ext uri="{FF2B5EF4-FFF2-40B4-BE49-F238E27FC236}">
                <a16:creationId xmlns:a16="http://schemas.microsoft.com/office/drawing/2014/main" id="{18C38627-F326-4EAE-AEDA-07F59B13A814}"/>
              </a:ext>
            </a:extLst>
          </p:cNvPr>
          <p:cNvSpPr txBox="1"/>
          <p:nvPr/>
        </p:nvSpPr>
        <p:spPr>
          <a:xfrm>
            <a:off x="2654023" y="3429000"/>
            <a:ext cx="1497330" cy="1969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Unsolicited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Program</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10%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36" name="TextBox 35">
            <a:extLst>
              <a:ext uri="{FF2B5EF4-FFF2-40B4-BE49-F238E27FC236}">
                <a16:creationId xmlns:a16="http://schemas.microsoft.com/office/drawing/2014/main" id="{A059B423-A760-400E-9791-52B74E855356}"/>
              </a:ext>
            </a:extLst>
          </p:cNvPr>
          <p:cNvSpPr txBox="1"/>
          <p:nvPr/>
        </p:nvSpPr>
        <p:spPr>
          <a:xfrm>
            <a:off x="172417" y="3584871"/>
            <a:ext cx="1577340"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Priority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59" name="TextBox 58">
            <a:extLst>
              <a:ext uri="{FF2B5EF4-FFF2-40B4-BE49-F238E27FC236}">
                <a16:creationId xmlns:a16="http://schemas.microsoft.com/office/drawing/2014/main" id="{75397975-A337-468D-AA27-F89A62D34AA4}"/>
              </a:ext>
            </a:extLst>
          </p:cNvPr>
          <p:cNvSpPr txBox="1"/>
          <p:nvPr/>
        </p:nvSpPr>
        <p:spPr>
          <a:xfrm>
            <a:off x="3493142" y="3589853"/>
            <a:ext cx="1747027"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Unsolicited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63" name="TextBox 62">
            <a:extLst>
              <a:ext uri="{FF2B5EF4-FFF2-40B4-BE49-F238E27FC236}">
                <a16:creationId xmlns:a16="http://schemas.microsoft.com/office/drawing/2014/main" id="{068D0478-0FDB-4321-8375-67B837CD023B}"/>
              </a:ext>
            </a:extLst>
          </p:cNvPr>
          <p:cNvSpPr txBox="1"/>
          <p:nvPr/>
        </p:nvSpPr>
        <p:spPr>
          <a:xfrm>
            <a:off x="5221056" y="3581061"/>
            <a:ext cx="1661135"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Emerging Opportunities</a:t>
            </a:r>
            <a:b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71" name="TextBox 70">
            <a:extLst>
              <a:ext uri="{FF2B5EF4-FFF2-40B4-BE49-F238E27FC236}">
                <a16:creationId xmlns:a16="http://schemas.microsoft.com/office/drawing/2014/main" id="{3D79A43D-9C1A-47B0-A15B-CC3DCB0D31D7}"/>
              </a:ext>
            </a:extLst>
          </p:cNvPr>
          <p:cNvSpPr txBox="1"/>
          <p:nvPr/>
        </p:nvSpPr>
        <p:spPr>
          <a:xfrm>
            <a:off x="6912943" y="3566993"/>
            <a:ext cx="1661135"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Facilitated</a:t>
            </a:r>
            <a:b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Research</a:t>
            </a:r>
            <a:b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75" name="TextBox 74">
            <a:extLst>
              <a:ext uri="{FF2B5EF4-FFF2-40B4-BE49-F238E27FC236}">
                <a16:creationId xmlns:a16="http://schemas.microsoft.com/office/drawing/2014/main" id="{968A847F-AAEB-4AD6-B552-8DEE6070344E}"/>
              </a:ext>
            </a:extLst>
          </p:cNvPr>
          <p:cNvSpPr txBox="1"/>
          <p:nvPr/>
        </p:nvSpPr>
        <p:spPr>
          <a:xfrm>
            <a:off x="8624775" y="3566993"/>
            <a:ext cx="1661135"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Emerging Opportunities</a:t>
            </a:r>
            <a:b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pic>
        <p:nvPicPr>
          <p:cNvPr id="76" name="Picture 75" descr="A picture containing application&#10;&#10;Description automatically generated">
            <a:extLst>
              <a:ext uri="{FF2B5EF4-FFF2-40B4-BE49-F238E27FC236}">
                <a16:creationId xmlns:a16="http://schemas.microsoft.com/office/drawing/2014/main" id="{FFF0F1F9-2132-42B8-99BB-B503CB5F21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56426" y="2618936"/>
            <a:ext cx="811672" cy="785059"/>
          </a:xfrm>
          <a:prstGeom prst="rect">
            <a:avLst/>
          </a:prstGeom>
        </p:spPr>
      </p:pic>
      <p:sp>
        <p:nvSpPr>
          <p:cNvPr id="83" name="TextBox 82">
            <a:extLst>
              <a:ext uri="{FF2B5EF4-FFF2-40B4-BE49-F238E27FC236}">
                <a16:creationId xmlns:a16="http://schemas.microsoft.com/office/drawing/2014/main" id="{A7F62A8C-D1AB-47B2-8431-70AF4346842E}"/>
              </a:ext>
            </a:extLst>
          </p:cNvPr>
          <p:cNvSpPr txBox="1"/>
          <p:nvPr/>
        </p:nvSpPr>
        <p:spPr>
          <a:xfrm>
            <a:off x="10322514" y="3589853"/>
            <a:ext cx="1661135"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Paul L. Busch</a:t>
            </a:r>
            <a:b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Award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87" name="TextBox 86">
            <a:extLst>
              <a:ext uri="{FF2B5EF4-FFF2-40B4-BE49-F238E27FC236}">
                <a16:creationId xmlns:a16="http://schemas.microsoft.com/office/drawing/2014/main" id="{8340E281-BF57-4304-86A0-E463AE36143A}"/>
              </a:ext>
            </a:extLst>
          </p:cNvPr>
          <p:cNvSpPr txBox="1"/>
          <p:nvPr/>
        </p:nvSpPr>
        <p:spPr>
          <a:xfrm>
            <a:off x="668820" y="2730716"/>
            <a:ext cx="781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60%</a:t>
            </a:r>
          </a:p>
        </p:txBody>
      </p:sp>
      <p:sp>
        <p:nvSpPr>
          <p:cNvPr id="92" name="TextBox 91">
            <a:extLst>
              <a:ext uri="{FF2B5EF4-FFF2-40B4-BE49-F238E27FC236}">
                <a16:creationId xmlns:a16="http://schemas.microsoft.com/office/drawing/2014/main" id="{C31F07DF-FACC-41CF-8464-4DAC5BB075C0}"/>
              </a:ext>
            </a:extLst>
          </p:cNvPr>
          <p:cNvSpPr txBox="1"/>
          <p:nvPr/>
        </p:nvSpPr>
        <p:spPr>
          <a:xfrm>
            <a:off x="2374771" y="2753623"/>
            <a:ext cx="781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20%</a:t>
            </a:r>
          </a:p>
        </p:txBody>
      </p:sp>
      <p:sp>
        <p:nvSpPr>
          <p:cNvPr id="93" name="TextBox 92">
            <a:extLst>
              <a:ext uri="{FF2B5EF4-FFF2-40B4-BE49-F238E27FC236}">
                <a16:creationId xmlns:a16="http://schemas.microsoft.com/office/drawing/2014/main" id="{03983445-39F7-478E-A407-B237712C1A05}"/>
              </a:ext>
            </a:extLst>
          </p:cNvPr>
          <p:cNvSpPr txBox="1"/>
          <p:nvPr/>
        </p:nvSpPr>
        <p:spPr>
          <a:xfrm>
            <a:off x="4071382" y="2760101"/>
            <a:ext cx="781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10%</a:t>
            </a:r>
          </a:p>
        </p:txBody>
      </p:sp>
      <p:sp>
        <p:nvSpPr>
          <p:cNvPr id="94" name="TextBox 93">
            <a:extLst>
              <a:ext uri="{FF2B5EF4-FFF2-40B4-BE49-F238E27FC236}">
                <a16:creationId xmlns:a16="http://schemas.microsoft.com/office/drawing/2014/main" id="{4636659A-2761-4DA3-B28D-E479AF72DDD3}"/>
              </a:ext>
            </a:extLst>
          </p:cNvPr>
          <p:cNvSpPr txBox="1"/>
          <p:nvPr/>
        </p:nvSpPr>
        <p:spPr>
          <a:xfrm>
            <a:off x="5757819" y="2730716"/>
            <a:ext cx="781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10%</a:t>
            </a:r>
          </a:p>
        </p:txBody>
      </p:sp>
      <p:sp>
        <p:nvSpPr>
          <p:cNvPr id="81" name="Rectangle 80">
            <a:extLst>
              <a:ext uri="{FF2B5EF4-FFF2-40B4-BE49-F238E27FC236}">
                <a16:creationId xmlns:a16="http://schemas.microsoft.com/office/drawing/2014/main" id="{E1A922D2-ADD5-429D-B90E-CAC5161B4BC8}"/>
              </a:ext>
            </a:extLst>
          </p:cNvPr>
          <p:cNvSpPr/>
          <p:nvPr/>
        </p:nvSpPr>
        <p:spPr>
          <a:xfrm>
            <a:off x="7116678" y="2784959"/>
            <a:ext cx="1174080" cy="71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Subscriber/</a:t>
            </a:r>
            <a:endPar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Partner </a:t>
            </a:r>
            <a:endPar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Funded</a:t>
            </a:r>
            <a:endPar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B2389CF3-C035-455B-B65A-31216AE6A78B}"/>
              </a:ext>
            </a:extLst>
          </p:cNvPr>
          <p:cNvSpPr/>
          <p:nvPr/>
        </p:nvSpPr>
        <p:spPr>
          <a:xfrm>
            <a:off x="8802964" y="2618418"/>
            <a:ext cx="1174080" cy="71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Grant Funded</a:t>
            </a:r>
          </a:p>
        </p:txBody>
      </p:sp>
      <p:sp>
        <p:nvSpPr>
          <p:cNvPr id="35" name="TextBox 34">
            <a:extLst>
              <a:ext uri="{FF2B5EF4-FFF2-40B4-BE49-F238E27FC236}">
                <a16:creationId xmlns:a16="http://schemas.microsoft.com/office/drawing/2014/main" id="{9A851515-921B-4E8C-927F-2676ED2B9E53}"/>
              </a:ext>
            </a:extLst>
          </p:cNvPr>
          <p:cNvSpPr txBox="1"/>
          <p:nvPr/>
        </p:nvSpPr>
        <p:spPr>
          <a:xfrm>
            <a:off x="1865238" y="3589853"/>
            <a:ext cx="162885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Tailored Collaboration</a:t>
            </a:r>
            <a:b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pic>
        <p:nvPicPr>
          <p:cNvPr id="5" name="Picture 4">
            <a:extLst>
              <a:ext uri="{FF2B5EF4-FFF2-40B4-BE49-F238E27FC236}">
                <a16:creationId xmlns:a16="http://schemas.microsoft.com/office/drawing/2014/main" id="{95F082D3-4FBB-A7C9-1C89-9D87570AFB0A}"/>
              </a:ext>
            </a:extLst>
          </p:cNvPr>
          <p:cNvPicPr>
            <a:picLocks noChangeAspect="1"/>
          </p:cNvPicPr>
          <p:nvPr/>
        </p:nvPicPr>
        <p:blipFill>
          <a:blip r:embed="rId4"/>
          <a:stretch>
            <a:fillRect/>
          </a:stretch>
        </p:blipFill>
        <p:spPr>
          <a:xfrm>
            <a:off x="369330" y="1626043"/>
            <a:ext cx="11452126" cy="3256471"/>
          </a:xfrm>
          <a:prstGeom prst="rect">
            <a:avLst/>
          </a:prstGeom>
        </p:spPr>
      </p:pic>
      <p:sp>
        <p:nvSpPr>
          <p:cNvPr id="8" name="Oval 7">
            <a:extLst>
              <a:ext uri="{FF2B5EF4-FFF2-40B4-BE49-F238E27FC236}">
                <a16:creationId xmlns:a16="http://schemas.microsoft.com/office/drawing/2014/main" id="{C9C6650E-9AFD-6959-C496-61E75DE81101}"/>
              </a:ext>
            </a:extLst>
          </p:cNvPr>
          <p:cNvSpPr/>
          <p:nvPr/>
        </p:nvSpPr>
        <p:spPr>
          <a:xfrm>
            <a:off x="172417" y="137682"/>
            <a:ext cx="1439318" cy="138971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Calibri"/>
              </a:rPr>
              <a:t>Research</a:t>
            </a:r>
          </a:p>
        </p:txBody>
      </p:sp>
    </p:spTree>
    <p:extLst>
      <p:ext uri="{BB962C8B-B14F-4D97-AF65-F5344CB8AC3E}">
        <p14:creationId xmlns:p14="http://schemas.microsoft.com/office/powerpoint/2010/main" val="938009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4858D-F381-466C-2B13-719ED862C324}"/>
              </a:ext>
            </a:extLst>
          </p:cNvPr>
          <p:cNvSpPr>
            <a:spLocks noGrp="1"/>
          </p:cNvSpPr>
          <p:nvPr>
            <p:ph type="title"/>
          </p:nvPr>
        </p:nvSpPr>
        <p:spPr>
          <a:xfrm>
            <a:off x="838200" y="180914"/>
            <a:ext cx="10515600" cy="946137"/>
          </a:xfrm>
        </p:spPr>
        <p:txBody>
          <a:bodyPr>
            <a:normAutofit/>
          </a:bodyPr>
          <a:lstStyle/>
          <a:p>
            <a:pPr algn="ctr"/>
            <a:r>
              <a:rPr lang="en-US" sz="4000" dirty="0"/>
              <a:t>Next Steps by NOWRA (lead) and WRF (co-lead)</a:t>
            </a:r>
          </a:p>
        </p:txBody>
      </p:sp>
      <p:sp>
        <p:nvSpPr>
          <p:cNvPr id="3" name="Content Placeholder 2">
            <a:extLst>
              <a:ext uri="{FF2B5EF4-FFF2-40B4-BE49-F238E27FC236}">
                <a16:creationId xmlns:a16="http://schemas.microsoft.com/office/drawing/2014/main" id="{B86B0AC1-A3F1-4721-3F36-842EC192E60B}"/>
              </a:ext>
            </a:extLst>
          </p:cNvPr>
          <p:cNvSpPr>
            <a:spLocks noGrp="1"/>
          </p:cNvSpPr>
          <p:nvPr>
            <p:ph idx="1"/>
          </p:nvPr>
        </p:nvSpPr>
        <p:spPr>
          <a:xfrm>
            <a:off x="644236" y="1562985"/>
            <a:ext cx="11332174" cy="2572597"/>
          </a:xfrm>
        </p:spPr>
        <p:txBody>
          <a:bodyPr>
            <a:normAutofit fontScale="92500" lnSpcReduction="10000"/>
          </a:bodyPr>
          <a:lstStyle/>
          <a:p>
            <a:r>
              <a:rPr lang="en-US" sz="3200" dirty="0"/>
              <a:t>MOU Workplan Priority 5-2: Identify decentralized research priorities</a:t>
            </a:r>
          </a:p>
          <a:p>
            <a:pPr lvl="1"/>
            <a:r>
              <a:rPr lang="en-US" sz="2800" dirty="0"/>
              <a:t>Develop prioritized list of research needs</a:t>
            </a:r>
          </a:p>
          <a:p>
            <a:pPr lvl="1"/>
            <a:r>
              <a:rPr lang="en-US" sz="2800" dirty="0"/>
              <a:t>Leverage results of Horizon Scanning Research</a:t>
            </a:r>
          </a:p>
          <a:p>
            <a:endParaRPr lang="en-US" dirty="0"/>
          </a:p>
          <a:p>
            <a:r>
              <a:rPr lang="en-US" sz="3200" dirty="0"/>
              <a:t>Please let us know if you are interested in joining our efforts!</a:t>
            </a:r>
          </a:p>
          <a:p>
            <a:endParaRPr lang="en-US" dirty="0"/>
          </a:p>
          <a:p>
            <a:endParaRPr lang="en-US" dirty="0"/>
          </a:p>
        </p:txBody>
      </p:sp>
      <p:sp>
        <p:nvSpPr>
          <p:cNvPr id="4" name="TextBox 3">
            <a:extLst>
              <a:ext uri="{FF2B5EF4-FFF2-40B4-BE49-F238E27FC236}">
                <a16:creationId xmlns:a16="http://schemas.microsoft.com/office/drawing/2014/main" id="{08622286-D3A4-AF5F-8237-1E2A6BB56879}"/>
              </a:ext>
            </a:extLst>
          </p:cNvPr>
          <p:cNvSpPr txBox="1"/>
          <p:nvPr/>
        </p:nvSpPr>
        <p:spPr>
          <a:xfrm>
            <a:off x="997526" y="5621955"/>
            <a:ext cx="98298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9CA6"/>
                </a:solidFill>
                <a:effectLst/>
                <a:uLnTx/>
                <a:uFillTx/>
                <a:latin typeface="Calibri" panose="020F0502020204030204"/>
                <a:ea typeface="+mn-ea"/>
                <a:cs typeface="Arial" panose="020B0604020202020204" pitchFamily="34" charset="0"/>
              </a:rPr>
              <a:t>WRF Contacts: Harry Zhang (</a:t>
            </a:r>
            <a:r>
              <a:rPr kumimoji="0" lang="en-US" sz="2400" b="0" i="0" u="none" strike="noStrike" kern="1200" cap="none" spc="0" normalizeH="0" baseline="0" noProof="0" dirty="0">
                <a:ln>
                  <a:noFill/>
                </a:ln>
                <a:solidFill>
                  <a:srgbClr val="009CA6"/>
                </a:solidFill>
                <a:effectLst/>
                <a:uLnTx/>
                <a:uFillTx/>
                <a:latin typeface="Calibri" panose="020F0502020204030204"/>
                <a:ea typeface="+mn-ea"/>
                <a:cs typeface="Arial" panose="020B0604020202020204" pitchFamily="34" charset="0"/>
                <a:hlinkClick r:id="rId2"/>
              </a:rPr>
              <a:t>hzhang@waterrf.org</a:t>
            </a:r>
            <a:r>
              <a:rPr kumimoji="0" lang="en-US" sz="2400" b="0" i="0" u="none" strike="noStrike" kern="1200" cap="none" spc="0" normalizeH="0" baseline="0" noProof="0" dirty="0">
                <a:ln>
                  <a:noFill/>
                </a:ln>
                <a:solidFill>
                  <a:srgbClr val="009CA6"/>
                </a:solidFill>
                <a:effectLst/>
                <a:uLnTx/>
                <a:uFillTx/>
                <a:latin typeface="Calibri" panose="020F0502020204030204"/>
                <a:ea typeface="+mn-ea"/>
                <a:cs typeface="Arial" panose="020B0604020202020204" pitchFamily="34" charset="0"/>
              </a:rPr>
              <a:t>); Jeff Moeller (</a:t>
            </a:r>
            <a:r>
              <a:rPr kumimoji="0" lang="en-US" sz="2400" b="0" i="0" u="none" strike="noStrike" kern="1200" cap="none" spc="0" normalizeH="0" baseline="0" noProof="0" dirty="0">
                <a:ln>
                  <a:noFill/>
                </a:ln>
                <a:solidFill>
                  <a:srgbClr val="009CA6"/>
                </a:solidFill>
                <a:effectLst/>
                <a:uLnTx/>
                <a:uFillTx/>
                <a:latin typeface="Calibri" panose="020F0502020204030204"/>
                <a:ea typeface="+mn-ea"/>
                <a:cs typeface="Arial" panose="020B0604020202020204" pitchFamily="34" charset="0"/>
                <a:hlinkClick r:id="rId3"/>
              </a:rPr>
              <a:t>jmoeller@waterrf.org</a:t>
            </a:r>
            <a:r>
              <a:rPr kumimoji="0" lang="en-US" sz="2400" b="0" i="0" u="none" strike="noStrike" kern="1200" cap="none" spc="0" normalizeH="0" baseline="0" noProof="0" dirty="0">
                <a:ln>
                  <a:noFill/>
                </a:ln>
                <a:solidFill>
                  <a:srgbClr val="009CA6"/>
                </a:solidFill>
                <a:effectLst/>
                <a:uLnTx/>
                <a:uFillTx/>
                <a:latin typeface="Calibri" panose="020F0502020204030204"/>
                <a:ea typeface="+mn-ea"/>
                <a:cs typeface="Arial" panose="020B0604020202020204" pitchFamily="34" charset="0"/>
              </a:rPr>
              <a:t>); Miriam Hacker (</a:t>
            </a:r>
            <a:r>
              <a:rPr kumimoji="0" lang="en-US" sz="2400" b="0" i="0" u="none" strike="noStrike" kern="1200" cap="none" spc="0" normalizeH="0" baseline="0" noProof="0" dirty="0">
                <a:ln>
                  <a:noFill/>
                </a:ln>
                <a:solidFill>
                  <a:srgbClr val="009CA6"/>
                </a:solidFill>
                <a:effectLst/>
                <a:uLnTx/>
                <a:uFillTx/>
                <a:latin typeface="Calibri" panose="020F0502020204030204"/>
                <a:ea typeface="+mn-ea"/>
                <a:cs typeface="Arial" panose="020B0604020202020204" pitchFamily="34" charset="0"/>
                <a:hlinkClick r:id="rId4"/>
              </a:rPr>
              <a:t>mhacker@waterrf.org</a:t>
            </a:r>
            <a:r>
              <a:rPr kumimoji="0" lang="en-US" sz="2400" b="0" i="0" u="none" strike="noStrike" kern="1200" cap="none" spc="0" normalizeH="0" baseline="0" noProof="0" dirty="0">
                <a:ln>
                  <a:noFill/>
                </a:ln>
                <a:solidFill>
                  <a:srgbClr val="009CA6"/>
                </a:solidFill>
                <a:effectLst/>
                <a:uLnTx/>
                <a:uFillTx/>
                <a:latin typeface="Calibri" panose="020F0502020204030204"/>
                <a:ea typeface="+mn-ea"/>
                <a:cs typeface="Arial" panose="020B0604020202020204" pitchFamily="34" charset="0"/>
              </a:rPr>
              <a:t>)  </a:t>
            </a:r>
          </a:p>
        </p:txBody>
      </p:sp>
      <p:sp>
        <p:nvSpPr>
          <p:cNvPr id="5" name="TextBox 4">
            <a:extLst>
              <a:ext uri="{FF2B5EF4-FFF2-40B4-BE49-F238E27FC236}">
                <a16:creationId xmlns:a16="http://schemas.microsoft.com/office/drawing/2014/main" id="{95DA0D40-0F32-1482-F5C4-F69310E29CF7}"/>
              </a:ext>
            </a:extLst>
          </p:cNvPr>
          <p:cNvSpPr txBox="1"/>
          <p:nvPr/>
        </p:nvSpPr>
        <p:spPr>
          <a:xfrm>
            <a:off x="3624273" y="4498780"/>
            <a:ext cx="5372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9CA6"/>
                </a:solidFill>
                <a:effectLst/>
                <a:uLnTx/>
                <a:uFillTx/>
                <a:latin typeface="Calibri" panose="020F0502020204030204"/>
                <a:ea typeface="+mn-ea"/>
                <a:cs typeface="Arial" panose="020B0604020202020204" pitchFamily="34" charset="0"/>
              </a:rPr>
              <a:t>Questions / Suggestions? </a:t>
            </a:r>
          </a:p>
        </p:txBody>
      </p:sp>
    </p:spTree>
    <p:extLst>
      <p:ext uri="{BB962C8B-B14F-4D97-AF65-F5344CB8AC3E}">
        <p14:creationId xmlns:p14="http://schemas.microsoft.com/office/powerpoint/2010/main" val="883803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A4D18-5FC7-483C-A322-7626DEAE47EC}"/>
              </a:ext>
            </a:extLst>
          </p:cNvPr>
          <p:cNvSpPr>
            <a:spLocks noGrp="1"/>
          </p:cNvSpPr>
          <p:nvPr>
            <p:ph type="title"/>
          </p:nvPr>
        </p:nvSpPr>
        <p:spPr>
          <a:xfrm>
            <a:off x="404588" y="206375"/>
            <a:ext cx="11150600" cy="1325563"/>
          </a:xfrm>
        </p:spPr>
        <p:txBody>
          <a:bodyPr/>
          <a:lstStyle/>
          <a:p>
            <a:r>
              <a:rPr lang="en-US" b="1" dirty="0">
                <a:latin typeface="+mn-lt"/>
              </a:rPr>
              <a:t>Project Overview – Goals</a:t>
            </a:r>
          </a:p>
        </p:txBody>
      </p:sp>
      <p:sp>
        <p:nvSpPr>
          <p:cNvPr id="6" name="Content Placeholder 5">
            <a:extLst>
              <a:ext uri="{FF2B5EF4-FFF2-40B4-BE49-F238E27FC236}">
                <a16:creationId xmlns:a16="http://schemas.microsoft.com/office/drawing/2014/main" id="{07997F93-A822-4392-9ACA-C4C59C08EC0A}"/>
              </a:ext>
            </a:extLst>
          </p:cNvPr>
          <p:cNvSpPr>
            <a:spLocks noGrp="1"/>
          </p:cNvSpPr>
          <p:nvPr>
            <p:ph idx="1"/>
          </p:nvPr>
        </p:nvSpPr>
        <p:spPr>
          <a:xfrm>
            <a:off x="323562" y="1749927"/>
            <a:ext cx="3920669" cy="3678415"/>
          </a:xfrm>
        </p:spPr>
        <p:txBody>
          <a:bodyPr>
            <a:noAutofit/>
          </a:bodyPr>
          <a:lstStyle/>
          <a:p>
            <a:pPr marL="342900" indent="-342900">
              <a:buFont typeface="+mj-lt"/>
              <a:buAutoNum type="arabicPeriod"/>
            </a:pPr>
            <a:r>
              <a:rPr lang="en-US" sz="2000" dirty="0"/>
              <a:t>Determine </a:t>
            </a:r>
            <a:r>
              <a:rPr lang="en-US" sz="2000" b="1" dirty="0"/>
              <a:t>prevalence</a:t>
            </a:r>
            <a:r>
              <a:rPr lang="en-US" sz="2000" dirty="0"/>
              <a:t> </a:t>
            </a:r>
            <a:r>
              <a:rPr lang="en-US" sz="2000" b="1" dirty="0"/>
              <a:t>of septic systems </a:t>
            </a:r>
            <a:r>
              <a:rPr lang="en-US" sz="2000" dirty="0"/>
              <a:t>in AI/AN Communities;</a:t>
            </a:r>
          </a:p>
          <a:p>
            <a:pPr marL="342900" indent="-342900">
              <a:buFont typeface="+mj-lt"/>
              <a:buAutoNum type="arabicPeriod"/>
            </a:pPr>
            <a:r>
              <a:rPr lang="en-US" sz="2000" dirty="0"/>
              <a:t>Determine </a:t>
            </a:r>
            <a:r>
              <a:rPr lang="en-US" sz="2000" b="1" dirty="0"/>
              <a:t>potential condition of septic systems </a:t>
            </a:r>
            <a:r>
              <a:rPr lang="en-US" sz="2000" dirty="0"/>
              <a:t>in AI/AN Communities using socioeconomic factors as proxies of financial or knowledge barriers</a:t>
            </a:r>
            <a:endParaRPr lang="en-US" sz="1600" dirty="0"/>
          </a:p>
        </p:txBody>
      </p:sp>
      <p:sp>
        <p:nvSpPr>
          <p:cNvPr id="4" name="Slide Number Placeholder 3">
            <a:extLst>
              <a:ext uri="{FF2B5EF4-FFF2-40B4-BE49-F238E27FC236}">
                <a16:creationId xmlns:a16="http://schemas.microsoft.com/office/drawing/2014/main" id="{1EEC8177-D2E1-4777-BBDD-9745D1DED3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8EE8CA2C-5EEE-475A-9B21-859FD0A047EF}"/>
              </a:ext>
            </a:extLst>
          </p:cNvPr>
          <p:cNvGrpSpPr/>
          <p:nvPr/>
        </p:nvGrpSpPr>
        <p:grpSpPr>
          <a:xfrm>
            <a:off x="4163205" y="1350285"/>
            <a:ext cx="7757327" cy="4157429"/>
            <a:chOff x="4022284" y="1097279"/>
            <a:chExt cx="8118357" cy="4359859"/>
          </a:xfrm>
        </p:grpSpPr>
        <p:pic>
          <p:nvPicPr>
            <p:cNvPr id="7" name="Content Placeholder 5">
              <a:extLst>
                <a:ext uri="{FF2B5EF4-FFF2-40B4-BE49-F238E27FC236}">
                  <a16:creationId xmlns:a16="http://schemas.microsoft.com/office/drawing/2014/main" id="{D0DAEA1F-2CB3-4AE3-8DB6-1C65E7D350CD}"/>
                </a:ext>
              </a:extLst>
            </p:cNvPr>
            <p:cNvPicPr>
              <a:picLocks noChangeAspect="1"/>
            </p:cNvPicPr>
            <p:nvPr/>
          </p:nvPicPr>
          <p:blipFill>
            <a:blip r:embed="rId3"/>
            <a:stretch>
              <a:fillRect/>
            </a:stretch>
          </p:blipFill>
          <p:spPr>
            <a:xfrm>
              <a:off x="4022284" y="1097279"/>
              <a:ext cx="8118357" cy="4359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6EA4DE8-57D6-4992-955E-A8F4AC29FFB5}"/>
                </a:ext>
              </a:extLst>
            </p:cNvPr>
            <p:cNvPicPr>
              <a:picLocks noChangeAspect="1"/>
            </p:cNvPicPr>
            <p:nvPr/>
          </p:nvPicPr>
          <p:blipFill>
            <a:blip r:embed="rId4"/>
            <a:stretch>
              <a:fillRect/>
            </a:stretch>
          </p:blipFill>
          <p:spPr>
            <a:xfrm>
              <a:off x="4022284" y="4316372"/>
              <a:ext cx="1421028" cy="1140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FB0F6BD2-C9D8-4E44-923F-D8FCAA7BE793}"/>
                </a:ext>
              </a:extLst>
            </p:cNvPr>
            <p:cNvPicPr>
              <a:picLocks noChangeAspect="1"/>
            </p:cNvPicPr>
            <p:nvPr/>
          </p:nvPicPr>
          <p:blipFill>
            <a:blip r:embed="rId5"/>
            <a:stretch>
              <a:fillRect/>
            </a:stretch>
          </p:blipFill>
          <p:spPr>
            <a:xfrm>
              <a:off x="11041287" y="3283558"/>
              <a:ext cx="1099354" cy="2173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2" name="TextBox 11">
            <a:extLst>
              <a:ext uri="{FF2B5EF4-FFF2-40B4-BE49-F238E27FC236}">
                <a16:creationId xmlns:a16="http://schemas.microsoft.com/office/drawing/2014/main" id="{98A6DF0C-7D8B-4DA5-A536-FC780450C251}"/>
              </a:ext>
            </a:extLst>
          </p:cNvPr>
          <p:cNvSpPr txBox="1"/>
          <p:nvPr/>
        </p:nvSpPr>
        <p:spPr>
          <a:xfrm>
            <a:off x="4989919" y="5577089"/>
            <a:ext cx="61395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3366"/>
                </a:solidFill>
                <a:effectLst/>
                <a:uLnTx/>
                <a:uFillTx/>
                <a:latin typeface="Calibri"/>
                <a:ea typeface="+mn-ea"/>
                <a:cs typeface="+mn-cs"/>
              </a:rPr>
              <a:t>Map of 12 Indian Health Service (IHS) Areas</a:t>
            </a:r>
          </a:p>
        </p:txBody>
      </p:sp>
    </p:spTree>
    <p:extLst>
      <p:ext uri="{BB962C8B-B14F-4D97-AF65-F5344CB8AC3E}">
        <p14:creationId xmlns:p14="http://schemas.microsoft.com/office/powerpoint/2010/main" val="5880232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white sign with white text&#10;&#10;Description automatically generated">
            <a:extLst>
              <a:ext uri="{FF2B5EF4-FFF2-40B4-BE49-F238E27FC236}">
                <a16:creationId xmlns:a16="http://schemas.microsoft.com/office/drawing/2014/main" id="{0EEBD6F1-36A2-FE6D-FD14-AFAE39B58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2045754"/>
            <a:ext cx="5294716" cy="2766489"/>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collection of logos of different brands&#10;&#10;Description automatically generated">
            <a:extLst>
              <a:ext uri="{FF2B5EF4-FFF2-40B4-BE49-F238E27FC236}">
                <a16:creationId xmlns:a16="http://schemas.microsoft.com/office/drawing/2014/main" id="{90485177-2C64-2EC7-69D3-65DA8FA0B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17" y="1873677"/>
            <a:ext cx="5294715" cy="3110645"/>
          </a:xfrm>
          <a:prstGeom prst="rect">
            <a:avLst/>
          </a:prstGeom>
        </p:spPr>
      </p:pic>
    </p:spTree>
    <p:extLst>
      <p:ext uri="{BB962C8B-B14F-4D97-AF65-F5344CB8AC3E}">
        <p14:creationId xmlns:p14="http://schemas.microsoft.com/office/powerpoint/2010/main" val="16197762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7C0ED5-5270-A47D-CAE3-F9E82273D1D9}"/>
              </a:ext>
            </a:extLst>
          </p:cNvPr>
          <p:cNvSpPr>
            <a:spLocks noGrp="1"/>
          </p:cNvSpPr>
          <p:nvPr>
            <p:ph idx="1"/>
          </p:nvPr>
        </p:nvSpPr>
        <p:spPr>
          <a:xfrm>
            <a:off x="3554322" y="814877"/>
            <a:ext cx="7691120" cy="1232037"/>
          </a:xfrm>
        </p:spPr>
        <p:txBody>
          <a:bodyPr>
            <a:normAutofit/>
          </a:bodyPr>
          <a:lstStyle/>
          <a:p>
            <a:pPr marL="0" indent="0" algn="ctr" rtl="0" fontAlgn="base">
              <a:buNone/>
            </a:pPr>
            <a:r>
              <a:rPr lang="en-US" sz="4500" b="1" i="0" dirty="0">
                <a:solidFill>
                  <a:srgbClr val="4472C4"/>
                </a:solidFill>
                <a:effectLst/>
                <a:latin typeface="Calibri" panose="020F0502020204030204" pitchFamily="34" charset="0"/>
              </a:rPr>
              <a:t>Meeting Evaluation </a:t>
            </a:r>
            <a:r>
              <a:rPr lang="en-US" sz="4500" b="1" dirty="0">
                <a:solidFill>
                  <a:srgbClr val="4472C4"/>
                </a:solidFill>
                <a:latin typeface="Calibri" panose="020F0502020204030204" pitchFamily="34" charset="0"/>
              </a:rPr>
              <a:t>S</a:t>
            </a:r>
            <a:r>
              <a:rPr lang="en-US" sz="4500" b="1" i="0" dirty="0">
                <a:solidFill>
                  <a:srgbClr val="4472C4"/>
                </a:solidFill>
                <a:effectLst/>
                <a:latin typeface="Calibri" panose="020F0502020204030204" pitchFamily="34" charset="0"/>
              </a:rPr>
              <a:t>urvey</a:t>
            </a:r>
          </a:p>
        </p:txBody>
      </p:sp>
      <p:pic>
        <p:nvPicPr>
          <p:cNvPr id="1026" name="Picture 2">
            <a:extLst>
              <a:ext uri="{FF2B5EF4-FFF2-40B4-BE49-F238E27FC236}">
                <a16:creationId xmlns:a16="http://schemas.microsoft.com/office/drawing/2014/main" id="{23C34979-6FAC-7EFA-0FAD-153D66A99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0682" y="2339131"/>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6251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ollection of logos of different brands&#10;&#10;Description automatically generated">
            <a:extLst>
              <a:ext uri="{FF2B5EF4-FFF2-40B4-BE49-F238E27FC236}">
                <a16:creationId xmlns:a16="http://schemas.microsoft.com/office/drawing/2014/main" id="{90485177-2C64-2EC7-69D3-65DA8FA0BC4B}"/>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319941" y="35565"/>
            <a:ext cx="11552118" cy="6786870"/>
          </a:xfrm>
          <a:prstGeom prst="rect">
            <a:avLst/>
          </a:prstGeom>
        </p:spPr>
      </p:pic>
      <p:sp>
        <p:nvSpPr>
          <p:cNvPr id="2" name="Content Placeholder 1">
            <a:extLst>
              <a:ext uri="{FF2B5EF4-FFF2-40B4-BE49-F238E27FC236}">
                <a16:creationId xmlns:a16="http://schemas.microsoft.com/office/drawing/2014/main" id="{6EF1969C-7EB5-D403-9300-810D74CE0FD9}"/>
              </a:ext>
            </a:extLst>
          </p:cNvPr>
          <p:cNvSpPr>
            <a:spLocks noGrp="1"/>
          </p:cNvSpPr>
          <p:nvPr>
            <p:ph idx="1"/>
          </p:nvPr>
        </p:nvSpPr>
        <p:spPr>
          <a:xfrm>
            <a:off x="1282875" y="2426564"/>
            <a:ext cx="9626250" cy="2004872"/>
          </a:xfrm>
        </p:spPr>
        <p:txBody>
          <a:bodyPr>
            <a:normAutofit/>
          </a:bodyPr>
          <a:lstStyle/>
          <a:p>
            <a:pPr marL="0" indent="0" algn="ctr" rtl="0" fontAlgn="base">
              <a:buNone/>
            </a:pPr>
            <a:r>
              <a:rPr lang="en-US" sz="13800" b="1" i="0" dirty="0">
                <a:solidFill>
                  <a:srgbClr val="4472C4"/>
                </a:solidFill>
                <a:effectLst/>
                <a:latin typeface="Calibri" panose="020F0502020204030204" pitchFamily="34" charset="0"/>
              </a:rPr>
              <a:t>Thank you!</a:t>
            </a:r>
          </a:p>
        </p:txBody>
      </p:sp>
    </p:spTree>
    <p:extLst>
      <p:ext uri="{BB962C8B-B14F-4D97-AF65-F5344CB8AC3E}">
        <p14:creationId xmlns:p14="http://schemas.microsoft.com/office/powerpoint/2010/main" val="263729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CE34-1468-4133-B083-ABAB7B2B597E}"/>
              </a:ext>
            </a:extLst>
          </p:cNvPr>
          <p:cNvSpPr>
            <a:spLocks noGrp="1"/>
          </p:cNvSpPr>
          <p:nvPr>
            <p:ph type="title"/>
          </p:nvPr>
        </p:nvSpPr>
        <p:spPr/>
        <p:txBody>
          <a:bodyPr>
            <a:normAutofit/>
          </a:bodyPr>
          <a:lstStyle/>
          <a:p>
            <a:r>
              <a:rPr lang="en-US" b="1" dirty="0">
                <a:latin typeface="+mn-lt"/>
              </a:rPr>
              <a:t>Data Sources</a:t>
            </a:r>
            <a:endParaRPr lang="en-US" dirty="0">
              <a:latin typeface="+mn-lt"/>
            </a:endParaRPr>
          </a:p>
        </p:txBody>
      </p:sp>
      <p:sp>
        <p:nvSpPr>
          <p:cNvPr id="3" name="Content Placeholder 2">
            <a:extLst>
              <a:ext uri="{FF2B5EF4-FFF2-40B4-BE49-F238E27FC236}">
                <a16:creationId xmlns:a16="http://schemas.microsoft.com/office/drawing/2014/main" id="{950FE0FE-6212-43B5-BEB0-53E14B064B1F}"/>
              </a:ext>
            </a:extLst>
          </p:cNvPr>
          <p:cNvSpPr>
            <a:spLocks noGrp="1"/>
          </p:cNvSpPr>
          <p:nvPr>
            <p:ph idx="1"/>
          </p:nvPr>
        </p:nvSpPr>
        <p:spPr/>
        <p:txBody>
          <a:bodyPr>
            <a:normAutofit/>
          </a:bodyPr>
          <a:lstStyle/>
          <a:p>
            <a:pPr marL="514350" indent="-514350">
              <a:buFont typeface="+mj-lt"/>
              <a:buAutoNum type="arabicPeriod"/>
            </a:pPr>
            <a:r>
              <a:rPr lang="en-US" b="0" dirty="0"/>
              <a:t>IHS’ Sanitation Tracking and Deficiency Reporting System (STARS):</a:t>
            </a:r>
          </a:p>
          <a:p>
            <a:pPr marL="1428750" lvl="2" indent="-514350">
              <a:buFont typeface="Arial" panose="020B0604020202020204" pitchFamily="34" charset="0"/>
              <a:buChar char="•"/>
            </a:pPr>
            <a:r>
              <a:rPr lang="en-US" sz="2600" b="1" dirty="0"/>
              <a:t>Community Deficiency Profile: </a:t>
            </a:r>
            <a:r>
              <a:rPr lang="en-US" sz="2600" dirty="0"/>
              <a:t>Provides the “Universe” of Communities in an IHS Area</a:t>
            </a:r>
          </a:p>
          <a:p>
            <a:pPr marL="1428750" lvl="2" indent="-514350">
              <a:buFont typeface="Arial" panose="020B0604020202020204" pitchFamily="34" charset="0"/>
              <a:buChar char="•"/>
            </a:pPr>
            <a:r>
              <a:rPr lang="en-US" sz="2600" b="1" dirty="0"/>
              <a:t>Operations and Maintenance Data System (OMDS) : </a:t>
            </a:r>
            <a:r>
              <a:rPr lang="en-US" sz="2600" dirty="0"/>
              <a:t>Identifies Communities served by a sewer system</a:t>
            </a:r>
            <a:endParaRPr lang="en-US" sz="2600" b="0" dirty="0"/>
          </a:p>
          <a:p>
            <a:pPr marL="1428750" lvl="2" indent="-514350">
              <a:buFont typeface="Arial" panose="020B0604020202020204" pitchFamily="34" charset="0"/>
              <a:buChar char="•"/>
            </a:pPr>
            <a:r>
              <a:rPr lang="en-US" sz="2600" b="1" dirty="0"/>
              <a:t>Home Inventory Tracking System (HITS)</a:t>
            </a:r>
            <a:r>
              <a:rPr lang="en-US" sz="2600" b="0" dirty="0"/>
              <a:t>: Provides an inventory of all Reportable homes. Includes optional data fields that identify a wastewater system type. </a:t>
            </a:r>
            <a:endParaRPr lang="en-US" sz="2400" b="0" dirty="0"/>
          </a:p>
          <a:p>
            <a:pPr marL="514350" indent="-514350">
              <a:buFont typeface="+mj-lt"/>
              <a:buAutoNum type="arabicPeriod"/>
            </a:pPr>
            <a:r>
              <a:rPr lang="en-US" b="0" dirty="0"/>
              <a:t>Utility sewer mains and laterals data (in Navajo and Tucson Areas)</a:t>
            </a:r>
          </a:p>
          <a:p>
            <a:pPr marL="514350" indent="-514350">
              <a:buFont typeface="+mj-lt"/>
              <a:buAutoNum type="arabicPeriod"/>
            </a:pPr>
            <a:r>
              <a:rPr lang="en-US" dirty="0"/>
              <a:t>US Census - 2020 American Community Survey (ACS), 5-year survey</a:t>
            </a:r>
          </a:p>
        </p:txBody>
      </p:sp>
      <p:sp>
        <p:nvSpPr>
          <p:cNvPr id="4" name="Slide Number Placeholder 3">
            <a:extLst>
              <a:ext uri="{FF2B5EF4-FFF2-40B4-BE49-F238E27FC236}">
                <a16:creationId xmlns:a16="http://schemas.microsoft.com/office/drawing/2014/main" id="{B0F90A99-1035-4E82-A14C-53F7A5955E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81254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1FD346-8BF6-6025-1B5D-C3F7DC4BA4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854FE92E-9D84-D3C5-6AA4-CCC7218D1880}"/>
              </a:ext>
            </a:extLst>
          </p:cNvPr>
          <p:cNvPicPr>
            <a:picLocks noChangeAspect="1"/>
          </p:cNvPicPr>
          <p:nvPr/>
        </p:nvPicPr>
        <p:blipFill>
          <a:blip r:embed="rId3"/>
          <a:stretch>
            <a:fillRect/>
          </a:stretch>
        </p:blipFill>
        <p:spPr>
          <a:xfrm>
            <a:off x="0" y="0"/>
            <a:ext cx="11039081" cy="5913120"/>
          </a:xfrm>
          <a:prstGeom prst="rect">
            <a:avLst/>
          </a:prstGeom>
        </p:spPr>
      </p:pic>
      <p:pic>
        <p:nvPicPr>
          <p:cNvPr id="14" name="Picture 13">
            <a:extLst>
              <a:ext uri="{FF2B5EF4-FFF2-40B4-BE49-F238E27FC236}">
                <a16:creationId xmlns:a16="http://schemas.microsoft.com/office/drawing/2014/main" id="{4416AF20-247C-D53C-0B19-A8F8ECF02027}"/>
              </a:ext>
            </a:extLst>
          </p:cNvPr>
          <p:cNvPicPr>
            <a:picLocks noChangeAspect="1"/>
          </p:cNvPicPr>
          <p:nvPr/>
        </p:nvPicPr>
        <p:blipFill>
          <a:blip r:embed="rId4"/>
          <a:stretch>
            <a:fillRect/>
          </a:stretch>
        </p:blipFill>
        <p:spPr>
          <a:xfrm>
            <a:off x="10551364" y="1554480"/>
            <a:ext cx="1579279" cy="1961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itle 1">
            <a:extLst>
              <a:ext uri="{FF2B5EF4-FFF2-40B4-BE49-F238E27FC236}">
                <a16:creationId xmlns:a16="http://schemas.microsoft.com/office/drawing/2014/main" id="{BFAEB32F-DF6C-1115-C323-C2F6EA487F2E}"/>
              </a:ext>
            </a:extLst>
          </p:cNvPr>
          <p:cNvSpPr>
            <a:spLocks noGrp="1"/>
          </p:cNvSpPr>
          <p:nvPr>
            <p:ph type="title"/>
          </p:nvPr>
        </p:nvSpPr>
        <p:spPr>
          <a:xfrm>
            <a:off x="61356" y="4664922"/>
            <a:ext cx="3376496" cy="1205345"/>
          </a:xfrm>
          <a:solidFill>
            <a:schemeClr val="bg1"/>
          </a:solidFill>
          <a:ln>
            <a:solidFill>
              <a:schemeClr val="accent1"/>
            </a:solidFill>
          </a:ln>
        </p:spPr>
        <p:txBody>
          <a:bodyPr>
            <a:noAutofit/>
          </a:bodyPr>
          <a:lstStyle/>
          <a:p>
            <a:pPr algn="ctr"/>
            <a:r>
              <a:rPr lang="en-US" sz="2800" b="1" dirty="0">
                <a:latin typeface="+mn-lt"/>
              </a:rPr>
              <a:t>Reportable IHS Homes by System Type</a:t>
            </a:r>
            <a:endParaRPr lang="en-US" sz="2800" dirty="0">
              <a:latin typeface="+mn-lt"/>
            </a:endParaRPr>
          </a:p>
        </p:txBody>
      </p:sp>
      <p:pic>
        <p:nvPicPr>
          <p:cNvPr id="19" name="Picture 18">
            <a:extLst>
              <a:ext uri="{FF2B5EF4-FFF2-40B4-BE49-F238E27FC236}">
                <a16:creationId xmlns:a16="http://schemas.microsoft.com/office/drawing/2014/main" id="{E23F7ECE-E75F-6B29-FC62-9EA1F732BF58}"/>
              </a:ext>
            </a:extLst>
          </p:cNvPr>
          <p:cNvPicPr>
            <a:picLocks noChangeAspect="1"/>
          </p:cNvPicPr>
          <p:nvPr/>
        </p:nvPicPr>
        <p:blipFill>
          <a:blip r:embed="rId5"/>
          <a:stretch>
            <a:fillRect/>
          </a:stretch>
        </p:blipFill>
        <p:spPr>
          <a:xfrm>
            <a:off x="8871323" y="3649287"/>
            <a:ext cx="3259320" cy="2220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3260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7465DD7-545B-C2F2-1563-83A48BC1CB34}"/>
              </a:ext>
            </a:extLst>
          </p:cNvPr>
          <p:cNvPicPr>
            <a:picLocks noChangeAspect="1"/>
          </p:cNvPicPr>
          <p:nvPr/>
        </p:nvPicPr>
        <p:blipFill>
          <a:blip r:embed="rId3"/>
          <a:stretch>
            <a:fillRect/>
          </a:stretch>
        </p:blipFill>
        <p:spPr>
          <a:xfrm>
            <a:off x="-1" y="-1"/>
            <a:ext cx="11021320" cy="5910349"/>
          </a:xfrm>
          <a:prstGeom prst="rect">
            <a:avLst/>
          </a:prstGeom>
        </p:spPr>
      </p:pic>
      <p:sp>
        <p:nvSpPr>
          <p:cNvPr id="4" name="Slide Number Placeholder 3">
            <a:extLst>
              <a:ext uri="{FF2B5EF4-FFF2-40B4-BE49-F238E27FC236}">
                <a16:creationId xmlns:a16="http://schemas.microsoft.com/office/drawing/2014/main" id="{491FD346-8BF6-6025-1B5D-C3F7DC4BA4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65FDFEF-0FA1-812D-E009-388CB13D09EE}"/>
              </a:ext>
            </a:extLst>
          </p:cNvPr>
          <p:cNvPicPr>
            <a:picLocks noChangeAspect="1"/>
          </p:cNvPicPr>
          <p:nvPr/>
        </p:nvPicPr>
        <p:blipFill>
          <a:blip r:embed="rId4"/>
          <a:stretch>
            <a:fillRect/>
          </a:stretch>
        </p:blipFill>
        <p:spPr>
          <a:xfrm>
            <a:off x="9152312" y="3858453"/>
            <a:ext cx="2958353" cy="1998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9B4C9C99-87A9-4EBB-CC50-8609CEE7E3BA}"/>
              </a:ext>
            </a:extLst>
          </p:cNvPr>
          <p:cNvPicPr>
            <a:picLocks noChangeAspect="1"/>
          </p:cNvPicPr>
          <p:nvPr/>
        </p:nvPicPr>
        <p:blipFill>
          <a:blip r:embed="rId5"/>
          <a:stretch>
            <a:fillRect/>
          </a:stretch>
        </p:blipFill>
        <p:spPr>
          <a:xfrm>
            <a:off x="10455993" y="1831705"/>
            <a:ext cx="1654672" cy="1932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itle 1">
            <a:extLst>
              <a:ext uri="{FF2B5EF4-FFF2-40B4-BE49-F238E27FC236}">
                <a16:creationId xmlns:a16="http://schemas.microsoft.com/office/drawing/2014/main" id="{6725E45B-F308-C392-FF39-8B989CFF5B70}"/>
              </a:ext>
            </a:extLst>
          </p:cNvPr>
          <p:cNvSpPr>
            <a:spLocks noGrp="1"/>
          </p:cNvSpPr>
          <p:nvPr>
            <p:ph type="title"/>
          </p:nvPr>
        </p:nvSpPr>
        <p:spPr>
          <a:xfrm>
            <a:off x="81335" y="4635458"/>
            <a:ext cx="3376496" cy="1205345"/>
          </a:xfrm>
          <a:solidFill>
            <a:schemeClr val="bg1"/>
          </a:solidFill>
          <a:ln>
            <a:solidFill>
              <a:schemeClr val="accent1"/>
            </a:solidFill>
          </a:ln>
        </p:spPr>
        <p:txBody>
          <a:bodyPr>
            <a:noAutofit/>
          </a:bodyPr>
          <a:lstStyle/>
          <a:p>
            <a:pPr algn="ctr"/>
            <a:r>
              <a:rPr lang="en-US" sz="2800" b="1" dirty="0">
                <a:latin typeface="+mn-lt"/>
              </a:rPr>
              <a:t>Count of Reportable Homes on Septic, Census Tract</a:t>
            </a:r>
            <a:endParaRPr lang="en-US" sz="2800" dirty="0">
              <a:latin typeface="+mn-lt"/>
            </a:endParaRPr>
          </a:p>
        </p:txBody>
      </p:sp>
    </p:spTree>
    <p:extLst>
      <p:ext uri="{BB962C8B-B14F-4D97-AF65-F5344CB8AC3E}">
        <p14:creationId xmlns:p14="http://schemas.microsoft.com/office/powerpoint/2010/main" val="3021253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Custom 2">
      <a:dk1>
        <a:srgbClr val="00336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bad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A OW Template.potx" id="{131D024A-1B65-4B0A-87DC-78A8C72A0874}" vid="{FB503E3A-D271-4369-ABE0-267678AFF42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A52CBB0-919A-4C60-BA67-70001AA43A66}" vid="{1B8BF0E2-237B-4E43-8999-09596161319C}"/>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A52CBB0-919A-4C60-BA67-70001AA43A66}" vid="{1B8BF0E2-237B-4E43-8999-09596161319C}"/>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WRF2018-brand">
      <a:dk1>
        <a:srgbClr val="000000"/>
      </a:dk1>
      <a:lt1>
        <a:srgbClr val="FFFFFF"/>
      </a:lt1>
      <a:dk2>
        <a:srgbClr val="44546A"/>
      </a:dk2>
      <a:lt2>
        <a:srgbClr val="E7E6E6"/>
      </a:lt2>
      <a:accent1>
        <a:srgbClr val="009CA6"/>
      </a:accent1>
      <a:accent2>
        <a:srgbClr val="004F71"/>
      </a:accent2>
      <a:accent3>
        <a:srgbClr val="FFA300"/>
      </a:accent3>
      <a:accent4>
        <a:srgbClr val="E56954"/>
      </a:accent4>
      <a:accent5>
        <a:srgbClr val="6CC249"/>
      </a:accent5>
      <a:accent6>
        <a:srgbClr val="75787B"/>
      </a:accent6>
      <a:hlink>
        <a:srgbClr val="0000FF"/>
      </a:hlink>
      <a:folHlink>
        <a:srgbClr val="954F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RF_template06-18_widescreen.potx" id="{188F59B1-77C3-F545-95D9-8D59C6ABB6BC}" vid="{84A13DCE-BF47-8D44-BB54-2435D843A865}"/>
    </a:ext>
  </a:extLst>
</a:theme>
</file>

<file path=ppt/theme/theme6.xml><?xml version="1.0" encoding="utf-8"?>
<a:theme xmlns:a="http://schemas.openxmlformats.org/drawingml/2006/main" name="8_Office Theme">
  <a:themeElements>
    <a:clrScheme name="WRF2018-brand">
      <a:dk1>
        <a:srgbClr val="000000"/>
      </a:dk1>
      <a:lt1>
        <a:srgbClr val="FFFFFF"/>
      </a:lt1>
      <a:dk2>
        <a:srgbClr val="44546A"/>
      </a:dk2>
      <a:lt2>
        <a:srgbClr val="E7E6E6"/>
      </a:lt2>
      <a:accent1>
        <a:srgbClr val="009CA6"/>
      </a:accent1>
      <a:accent2>
        <a:srgbClr val="004F71"/>
      </a:accent2>
      <a:accent3>
        <a:srgbClr val="FFA300"/>
      </a:accent3>
      <a:accent4>
        <a:srgbClr val="E56954"/>
      </a:accent4>
      <a:accent5>
        <a:srgbClr val="6CC249"/>
      </a:accent5>
      <a:accent6>
        <a:srgbClr val="75787B"/>
      </a:accent6>
      <a:hlink>
        <a:srgbClr val="0000FF"/>
      </a:hlink>
      <a:folHlink>
        <a:srgbClr val="954F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RF_template06-18_widescreen.potx" id="{188F59B1-77C3-F545-95D9-8D59C6ABB6BC}" vid="{84A13DCE-BF47-8D44-BB54-2435D843A865}"/>
    </a:ext>
  </a:extLst>
</a:theme>
</file>

<file path=ppt/theme/theme7.xml><?xml version="1.0" encoding="utf-8"?>
<a:theme xmlns:a="http://schemas.openxmlformats.org/drawingml/2006/main" name="6_Office Theme">
  <a:themeElements>
    <a:clrScheme name="WRF2018-brand">
      <a:dk1>
        <a:srgbClr val="000000"/>
      </a:dk1>
      <a:lt1>
        <a:srgbClr val="FFFFFF"/>
      </a:lt1>
      <a:dk2>
        <a:srgbClr val="44546A"/>
      </a:dk2>
      <a:lt2>
        <a:srgbClr val="E7E6E6"/>
      </a:lt2>
      <a:accent1>
        <a:srgbClr val="009CA6"/>
      </a:accent1>
      <a:accent2>
        <a:srgbClr val="004F71"/>
      </a:accent2>
      <a:accent3>
        <a:srgbClr val="FFA300"/>
      </a:accent3>
      <a:accent4>
        <a:srgbClr val="E56954"/>
      </a:accent4>
      <a:accent5>
        <a:srgbClr val="6CC249"/>
      </a:accent5>
      <a:accent6>
        <a:srgbClr val="75787B"/>
      </a:accent6>
      <a:hlink>
        <a:srgbClr val="0000FF"/>
      </a:hlink>
      <a:folHlink>
        <a:srgbClr val="954F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RF_template06-18_widescreen.potx" id="{188F59B1-77C3-F545-95D9-8D59C6ABB6BC}" vid="{84A13DCE-BF47-8D44-BB54-2435D843A865}"/>
    </a:ext>
  </a:extLst>
</a:theme>
</file>

<file path=ppt/theme/theme8.xml><?xml version="1.0" encoding="utf-8"?>
<a:theme xmlns:a="http://schemas.openxmlformats.org/drawingml/2006/main" name="7_Office Theme">
  <a:themeElements>
    <a:clrScheme name="WRF2018-brand">
      <a:dk1>
        <a:srgbClr val="000000"/>
      </a:dk1>
      <a:lt1>
        <a:srgbClr val="FFFFFF"/>
      </a:lt1>
      <a:dk2>
        <a:srgbClr val="44546A"/>
      </a:dk2>
      <a:lt2>
        <a:srgbClr val="E7E6E6"/>
      </a:lt2>
      <a:accent1>
        <a:srgbClr val="009CA6"/>
      </a:accent1>
      <a:accent2>
        <a:srgbClr val="004F71"/>
      </a:accent2>
      <a:accent3>
        <a:srgbClr val="FFA300"/>
      </a:accent3>
      <a:accent4>
        <a:srgbClr val="E56954"/>
      </a:accent4>
      <a:accent5>
        <a:srgbClr val="6CC249"/>
      </a:accent5>
      <a:accent6>
        <a:srgbClr val="75787B"/>
      </a:accent6>
      <a:hlink>
        <a:srgbClr val="0000FF"/>
      </a:hlink>
      <a:folHlink>
        <a:srgbClr val="954F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RF_template06-18_widescreen.potx" id="{188F59B1-77C3-F545-95D9-8D59C6ABB6BC}" vid="{84A13DCE-BF47-8D44-BB54-2435D843A865}"/>
    </a:ext>
  </a:extLst>
</a:theme>
</file>

<file path=ppt/theme/theme9.xml><?xml version="1.0" encoding="utf-8"?>
<a:theme xmlns:a="http://schemas.openxmlformats.org/drawingml/2006/main" name="Frame">
  <a:themeElements>
    <a:clrScheme name="Custom 13">
      <a:dk1>
        <a:srgbClr val="000000"/>
      </a:dk1>
      <a:lt1>
        <a:srgbClr val="FFFFFF"/>
      </a:lt1>
      <a:dk2>
        <a:srgbClr val="545454"/>
      </a:dk2>
      <a:lt2>
        <a:srgbClr val="BFBFBF"/>
      </a:lt2>
      <a:accent1>
        <a:srgbClr val="0E6CB6"/>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29f62856-1543-49d4-a736-4569d363f533"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40AF9B94B91F34F90FFEF54E53F2448" ma:contentTypeVersion="16" ma:contentTypeDescription="Create a new document." ma:contentTypeScope="" ma:versionID="a66b079377f594fa691e86a8e07d60b6">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ca702bb7-9be2-4465-bf04-9fc7139a3d75" xmlns:ns6="17a33541-6ade-45f8-943b-e326c7797f0d" targetNamespace="http://schemas.microsoft.com/office/2006/metadata/properties" ma:root="true" ma:fieldsID="87e76765428d1d7044a240e6c4d4f43f" ns1:_="" ns2:_="" ns3:_="" ns4:_="" ns5:_="" ns6:_="">
    <xsd:import namespace="http://schemas.microsoft.com/sharepoint/v3"/>
    <xsd:import namespace="4ffa91fb-a0ff-4ac5-b2db-65c790d184a4"/>
    <xsd:import namespace="http://schemas.microsoft.com/sharepoint.v3"/>
    <xsd:import namespace="http://schemas.microsoft.com/sharepoint/v3/fields"/>
    <xsd:import namespace="ca702bb7-9be2-4465-bf04-9fc7139a3d75"/>
    <xsd:import namespace="17a33541-6ade-45f8-943b-e326c7797f0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5:MediaServiceAutoTags" minOccurs="0"/>
                <xsd:element ref="ns5:MediaServiceOCR" minOccurs="0"/>
                <xsd:element ref="ns5:MediaServiceGenerationTime" minOccurs="0"/>
                <xsd:element ref="ns5:MediaServiceEventHashCode" minOccurs="0"/>
                <xsd:element ref="ns5:MediaServiceDateTaken" minOccurs="0"/>
                <xsd:element ref="ns5:MediaServiceLocation" minOccurs="0"/>
                <xsd:element ref="ns5:MediaLengthInSeconds" minOccurs="0"/>
                <xsd:element ref="ns1:_ip_UnifiedCompliancePolicyProperties" minOccurs="0"/>
                <xsd:element ref="ns1:_ip_UnifiedCompliancePolicyUIAction" minOccurs="0"/>
                <xsd:element ref="ns5:lcf76f155ced4ddcb4097134ff3c332f"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9" nillable="true" ma:displayName="Unified Compliance Policy Properties" ma:hidden="true" ma:internalName="_ip_UnifiedCompliancePolicyProperties">
      <xsd:simpleType>
        <xsd:restriction base="dms:Note"/>
      </xsd:simpleType>
    </xsd:element>
    <xsd:element name="_ip_UnifiedCompliancePolicyUIAction" ma:index="4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c2dbc6f9-9d5a-4178-9d04-4ce88da57975}" ma:internalName="TaxCatchAllLabel" ma:readOnly="true" ma:showField="CatchAllDataLabel" ma:web="17a33541-6ade-45f8-943b-e326c7797f0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c2dbc6f9-9d5a-4178-9d04-4ce88da57975}" ma:internalName="TaxCatchAll" ma:showField="CatchAllData" ma:web="17a33541-6ade-45f8-943b-e326c7797f0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702bb7-9be2-4465-bf04-9fc7139a3d75"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Tags" ma:index="32" nillable="true" ma:displayName="Tags" ma:internalName="MediaServiceAutoTag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DateTaken" ma:index="36" nillable="true" ma:displayName="MediaServiceDateTaken" ma:hidden="true" ma:internalName="MediaServiceDateTaken" ma:readOnly="true">
      <xsd:simpleType>
        <xsd:restriction base="dms:Text"/>
      </xsd:simpleType>
    </xsd:element>
    <xsd:element name="MediaServiceLocation" ma:index="37" nillable="true" ma:displayName="Location" ma:internalName="MediaServiceLocation" ma:readOnly="true">
      <xsd:simpleType>
        <xsd:restriction base="dms:Text"/>
      </xsd:simpleType>
    </xsd:element>
    <xsd:element name="MediaLengthInSeconds" ma:index="38" nillable="true" ma:displayName="MediaLengthInSeconds" ma:hidden="true" ma:internalName="MediaLengthInSeconds" ma:readOnly="true">
      <xsd:simpleType>
        <xsd:restriction base="dms:Unknown"/>
      </xsd:simpleType>
    </xsd:element>
    <xsd:element name="lcf76f155ced4ddcb4097134ff3c332f" ma:index="42"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a33541-6ade-45f8-943b-e326c7797f0d"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_ip_UnifiedCompliancePolicyUIAction xmlns="http://schemas.microsoft.com/sharepoint/v3" xsi:nil="true"/>
    <j747ac98061d40f0aa7bd47e1db5675d xmlns="4ffa91fb-a0ff-4ac5-b2db-65c790d184a4">
      <Terms xmlns="http://schemas.microsoft.com/office/infopath/2007/PartnerControls"/>
    </j747ac98061d40f0aa7bd47e1db5675d>
    <External_x0020_Contributor xmlns="4ffa91fb-a0ff-4ac5-b2db-65c790d184a4" xsi:nil="true"/>
    <lcf76f155ced4ddcb4097134ff3c332f xmlns="ca702bb7-9be2-4465-bf04-9fc7139a3d75">
      <Terms xmlns="http://schemas.microsoft.com/office/infopath/2007/PartnerControls"/>
    </lcf76f155ced4ddcb4097134ff3c332f>
    <TaxKeywordTaxHTField xmlns="4ffa91fb-a0ff-4ac5-b2db-65c790d184a4">
      <Terms xmlns="http://schemas.microsoft.com/office/infopath/2007/PartnerControls"/>
    </TaxKeywordTaxHTField>
    <Record xmlns="4ffa91fb-a0ff-4ac5-b2db-65c790d184a4">Shared</Record>
    <_ip_UnifiedCompliancePolicyProperties xmlns="http://schemas.microsoft.com/sharepoint/v3" xsi:nil="true"/>
    <Rights xmlns="4ffa91fb-a0ff-4ac5-b2db-65c790d184a4" xsi:nil="true"/>
    <Document_x0020_Creation_x0020_Date xmlns="4ffa91fb-a0ff-4ac5-b2db-65c790d184a4">2023-12-05T01:13:52+00:00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documentManagement>
</p:properties>
</file>

<file path=customXml/itemProps1.xml><?xml version="1.0" encoding="utf-8"?>
<ds:datastoreItem xmlns:ds="http://schemas.openxmlformats.org/officeDocument/2006/customXml" ds:itemID="{81B70C7A-4755-4D9F-89FA-65CFCA203487}">
  <ds:schemaRefs>
    <ds:schemaRef ds:uri="Microsoft.SharePoint.Taxonomy.ContentTypeSync"/>
  </ds:schemaRefs>
</ds:datastoreItem>
</file>

<file path=customXml/itemProps2.xml><?xml version="1.0" encoding="utf-8"?>
<ds:datastoreItem xmlns:ds="http://schemas.openxmlformats.org/officeDocument/2006/customXml" ds:itemID="{605B8978-114D-4641-ABC6-6B43E414103C}">
  <ds:schemaRefs>
    <ds:schemaRef ds:uri="http://schemas.microsoft.com/sharepoint/v3/contenttype/forms"/>
  </ds:schemaRefs>
</ds:datastoreItem>
</file>

<file path=customXml/itemProps3.xml><?xml version="1.0" encoding="utf-8"?>
<ds:datastoreItem xmlns:ds="http://schemas.openxmlformats.org/officeDocument/2006/customXml" ds:itemID="{693BF7E4-F018-4C14-8ECD-E47E4317FE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ca702bb7-9be2-4465-bf04-9fc7139a3d75"/>
    <ds:schemaRef ds:uri="17a33541-6ade-45f8-943b-e326c7797f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343278B-EEE8-4A6E-A849-C4B409A538D0}">
  <ds:schemaRefs>
    <ds:schemaRef ds:uri="http://schemas.microsoft.com/office/2006/metadata/properties"/>
    <ds:schemaRef ds:uri="http://schemas.microsoft.com/office/infopath/2007/PartnerControls"/>
    <ds:schemaRef ds:uri="http://schemas.microsoft.com/sharepoint/v3/fields"/>
    <ds:schemaRef ds:uri="http://schemas.microsoft.com/sharepoint/v3"/>
    <ds:schemaRef ds:uri="4ffa91fb-a0ff-4ac5-b2db-65c790d184a4"/>
    <ds:schemaRef ds:uri="ca702bb7-9be2-4465-bf04-9fc7139a3d75"/>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16</TotalTime>
  <Words>3669</Words>
  <Application>Microsoft Office PowerPoint</Application>
  <PresentationFormat>Widescreen</PresentationFormat>
  <Paragraphs>549</Paragraphs>
  <Slides>62</Slides>
  <Notes>31</Notes>
  <HiddenSlides>0</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62</vt:i4>
      </vt:variant>
    </vt:vector>
  </HeadingPairs>
  <TitlesOfParts>
    <vt:vector size="88" baseType="lpstr">
      <vt:lpstr>.Lucida Grande UI Regular</vt:lpstr>
      <vt:lpstr>Abadi</vt:lpstr>
      <vt:lpstr>Abadi Extra Light</vt:lpstr>
      <vt:lpstr>Arial</vt:lpstr>
      <vt:lpstr>Calibri</vt:lpstr>
      <vt:lpstr>Calibri Light</vt:lpstr>
      <vt:lpstr>Corbel</vt:lpstr>
      <vt:lpstr>FFDINWebProBold</vt:lpstr>
      <vt:lpstr>FFDINWebProRegular</vt:lpstr>
      <vt:lpstr>Roboto</vt:lpstr>
      <vt:lpstr>Roboto-Regular</vt:lpstr>
      <vt:lpstr>System Font Regular</vt:lpstr>
      <vt:lpstr>Tahoma</vt:lpstr>
      <vt:lpstr>Univers Light</vt:lpstr>
      <vt:lpstr>Wingdings</vt:lpstr>
      <vt:lpstr>Wingdings 2</vt:lpstr>
      <vt:lpstr>Office Theme</vt:lpstr>
      <vt:lpstr>2_Office Theme</vt:lpstr>
      <vt:lpstr>3_Office Theme</vt:lpstr>
      <vt:lpstr>4_Office Theme</vt:lpstr>
      <vt:lpstr>5_Office Theme</vt:lpstr>
      <vt:lpstr>8_Office Theme</vt:lpstr>
      <vt:lpstr>6_Office Theme</vt:lpstr>
      <vt:lpstr>7_Office Theme</vt:lpstr>
      <vt:lpstr>Frame</vt:lpstr>
      <vt:lpstr>1_Office Theme</vt:lpstr>
      <vt:lpstr>PowerPoint Presentation</vt:lpstr>
      <vt:lpstr>Mapping Analysis of  Septic Systems in Tribal Areas  Determining the Prevalence and Potential Condition of Septic Systems Across Reportable American Indian and Alaska Native (AI/AN) Homes Preliminary Results </vt:lpstr>
      <vt:lpstr>Topics</vt:lpstr>
      <vt:lpstr>Purpose: Why Doing This?</vt:lpstr>
      <vt:lpstr>PowerPoint Presentation</vt:lpstr>
      <vt:lpstr>Project Overview – Goals</vt:lpstr>
      <vt:lpstr>Data Sources</vt:lpstr>
      <vt:lpstr>Reportable IHS Homes by System Type</vt:lpstr>
      <vt:lpstr>Count of Reportable Homes on Septic, Census Tract</vt:lpstr>
      <vt:lpstr>Socioeconomic Proxies</vt:lpstr>
      <vt:lpstr>Example Study Outcome – Alaska</vt:lpstr>
      <vt:lpstr>Example Study Outcome – Alaska </vt:lpstr>
      <vt:lpstr>Example Study Outcomes – Bemidji IHS Area</vt:lpstr>
      <vt:lpstr>Example Study Outcomes – Bemidji IHS Area</vt:lpstr>
      <vt:lpstr>Proposed Outcomes &amp; Deliverables</vt:lpstr>
      <vt:lpstr>PowerPoint Presentation</vt:lpstr>
      <vt:lpstr>PowerPoint Presentation</vt:lpstr>
      <vt:lpstr>PowerPoint Presentation</vt:lpstr>
      <vt:lpstr>Enhanced onsite wastewater treatment to reduce groundwater pollution  lessons from a demonstration study in Cape Cod, Massachusetts</vt:lpstr>
      <vt:lpstr>Acknowledgments</vt:lpstr>
      <vt:lpstr>Nutrients and co-pollutants in onsite wastewater can overload water resources </vt:lpstr>
      <vt:lpstr>PowerPoint Presentation</vt:lpstr>
      <vt:lpstr>PowerPoint Presentation</vt:lpstr>
      <vt:lpstr>Enhancing onsite wastewater treatment</vt:lpstr>
      <vt:lpstr>Enhancing onsite wastewater treatment of nitrogen</vt:lpstr>
      <vt:lpstr>Enhancing onsite wastewater treatment of nitrogen</vt:lpstr>
      <vt:lpstr>Enhancing onsite wastewater treatment of nitrogen</vt:lpstr>
      <vt:lpstr>PowerPoint Presentation</vt:lpstr>
      <vt:lpstr>PowerPoint Presentation</vt:lpstr>
      <vt:lpstr>Enhanced septic system demonstration: results in progress</vt:lpstr>
      <vt:lpstr>Reliability of individual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EPA Decentralized Wastewater MOU Partnership Renewal Meeting</vt:lpstr>
      <vt:lpstr>About WRF (The Water Research Foundation)</vt:lpstr>
      <vt:lpstr>WRF Services </vt:lpstr>
      <vt:lpstr>PowerPoint Presentation</vt:lpstr>
      <vt:lpstr>Selected WRF Efforts on Decentralized / Distributed Systems (1)</vt:lpstr>
      <vt:lpstr>Selected WRF Efforts on Decentralized / Distributed Systems (2)</vt:lpstr>
      <vt:lpstr>Supporting MOU Workplan Priority 3-1 “Community Resiliency”</vt:lpstr>
      <vt:lpstr>PowerPoint Presentation</vt:lpstr>
      <vt:lpstr>Next Steps by NOWRA (lead) and WRF (co-lead)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Ah San</dc:creator>
  <cp:lastModifiedBy>Lowenstein, Zachary</cp:lastModifiedBy>
  <cp:revision>1</cp:revision>
  <dcterms:created xsi:type="dcterms:W3CDTF">2023-12-05T00:56:45Z</dcterms:created>
  <dcterms:modified xsi:type="dcterms:W3CDTF">2023-12-06T13:16:28Z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0x010100B40AF9B94B91F34F90FFEF54E53F2448</vt:lpwstr>
  </property>
  <property fmtid="{D5CDD505-2E9C-101B-9397-08002B2CF9AE}" pid="3" name="TaxKeyword">
    <vt:lpwstr/>
  </property>
  <property fmtid="{D5CDD505-2E9C-101B-9397-08002B2CF9AE}" pid="4" name="MediaServiceImageTags">
    <vt:lpwstr/>
  </property>
  <property fmtid="{D5CDD505-2E9C-101B-9397-08002B2CF9AE}" pid="5" name="e3f09c3df709400db2417a7161762d62">
    <vt:lpwstr/>
  </property>
  <property fmtid="{D5CDD505-2E9C-101B-9397-08002B2CF9AE}" pid="6" name="EPA_x0020_Subject">
    <vt:lpwstr/>
  </property>
  <property fmtid="{D5CDD505-2E9C-101B-9397-08002B2CF9AE}" pid="7" name="Document Type">
    <vt:lpwstr/>
  </property>
  <property fmtid="{D5CDD505-2E9C-101B-9397-08002B2CF9AE}" pid="8" name="EPA Subject">
    <vt:lpwstr/>
  </property>
</Properties>
</file>